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57" r:id="rId3"/>
    <p:sldId id="259" r:id="rId4"/>
    <p:sldId id="260" r:id="rId5"/>
    <p:sldId id="261" r:id="rId6"/>
    <p:sldId id="258" r:id="rId7"/>
    <p:sldId id="285" r:id="rId8"/>
    <p:sldId id="269" r:id="rId9"/>
    <p:sldId id="268" r:id="rId10"/>
    <p:sldId id="270" r:id="rId11"/>
    <p:sldId id="267" r:id="rId12"/>
    <p:sldId id="286" r:id="rId13"/>
    <p:sldId id="271" r:id="rId14"/>
    <p:sldId id="266" r:id="rId15"/>
    <p:sldId id="272" r:id="rId16"/>
    <p:sldId id="309" r:id="rId17"/>
    <p:sldId id="306" r:id="rId18"/>
    <p:sldId id="307" r:id="rId19"/>
    <p:sldId id="310" r:id="rId20"/>
    <p:sldId id="265" r:id="rId21"/>
    <p:sldId id="273" r:id="rId22"/>
    <p:sldId id="279" r:id="rId23"/>
    <p:sldId id="281" r:id="rId24"/>
    <p:sldId id="280" r:id="rId25"/>
    <p:sldId id="264" r:id="rId26"/>
    <p:sldId id="274" r:id="rId27"/>
    <p:sldId id="287" r:id="rId28"/>
    <p:sldId id="312" r:id="rId29"/>
    <p:sldId id="288" r:id="rId30"/>
    <p:sldId id="263" r:id="rId31"/>
    <p:sldId id="275" r:id="rId32"/>
    <p:sldId id="282" r:id="rId33"/>
    <p:sldId id="308" r:id="rId34"/>
    <p:sldId id="283" r:id="rId35"/>
    <p:sldId id="284" r:id="rId36"/>
    <p:sldId id="289" r:id="rId37"/>
    <p:sldId id="290" r:id="rId38"/>
    <p:sldId id="291" r:id="rId39"/>
    <p:sldId id="293" r:id="rId40"/>
    <p:sldId id="294" r:id="rId41"/>
    <p:sldId id="295" r:id="rId42"/>
    <p:sldId id="296" r:id="rId43"/>
    <p:sldId id="297" r:id="rId44"/>
    <p:sldId id="298" r:id="rId45"/>
    <p:sldId id="299" r:id="rId46"/>
    <p:sldId id="300" r:id="rId47"/>
    <p:sldId id="301" r:id="rId48"/>
    <p:sldId id="302" r:id="rId49"/>
    <p:sldId id="304" r:id="rId50"/>
    <p:sldId id="305" r:id="rId51"/>
    <p:sldId id="262" r:id="rId52"/>
    <p:sldId id="277" r:id="rId53"/>
    <p:sldId id="311" r:id="rId54"/>
    <p:sldId id="278" r:id="rId5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77" autoAdjust="0"/>
    <p:restoredTop sz="94655" autoAdjust="0"/>
  </p:normalViewPr>
  <p:slideViewPr>
    <p:cSldViewPr>
      <p:cViewPr varScale="1">
        <p:scale>
          <a:sx n="113" d="100"/>
          <a:sy n="113" d="100"/>
        </p:scale>
        <p:origin x="1818" y="96"/>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154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98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8D2537C-86DC-4477-8EDB-EE5FB7919A2A}" type="slidenum">
              <a:rPr lang="ru-RU"/>
              <a:pPr/>
              <a:t>‹#›</a:t>
            </a:fld>
            <a:endParaRPr lang="ru-RU"/>
          </a:p>
        </p:txBody>
      </p:sp>
    </p:spTree>
    <p:extLst>
      <p:ext uri="{BB962C8B-B14F-4D97-AF65-F5344CB8AC3E}">
        <p14:creationId xmlns:p14="http://schemas.microsoft.com/office/powerpoint/2010/main" val="343473812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68538" y="4508500"/>
            <a:ext cx="4751387" cy="893763"/>
          </a:xfrm>
        </p:spPr>
        <p:txBody>
          <a:bodyPr/>
          <a:lstStyle>
            <a:lvl1pPr>
              <a:defRPr sz="2400"/>
            </a:lvl1pPr>
          </a:lstStyle>
          <a:p>
            <a:r>
              <a:rPr lang="ru-RU"/>
              <a:t>Click to edit Master title style</a:t>
            </a:r>
          </a:p>
        </p:txBody>
      </p:sp>
      <p:sp>
        <p:nvSpPr>
          <p:cNvPr id="5123" name="Rectangle 3"/>
          <p:cNvSpPr>
            <a:spLocks noGrp="1" noChangeArrowheads="1"/>
          </p:cNvSpPr>
          <p:nvPr>
            <p:ph type="subTitle" idx="1"/>
          </p:nvPr>
        </p:nvSpPr>
        <p:spPr>
          <a:xfrm>
            <a:off x="2268538" y="5300663"/>
            <a:ext cx="4751387" cy="503237"/>
          </a:xfrm>
          <a:effectLst>
            <a:outerShdw dist="17961" dir="2700000" algn="ctr" rotWithShape="0">
              <a:schemeClr val="bg2"/>
            </a:outerShdw>
          </a:effectLst>
        </p:spPr>
        <p:txBody>
          <a:bodyPr/>
          <a:lstStyle>
            <a:lvl1pPr marL="0" indent="0">
              <a:buFontTx/>
              <a:buNone/>
              <a:defRPr sz="2000" b="1"/>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51638" y="333375"/>
            <a:ext cx="1709737" cy="611981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619250" y="333375"/>
            <a:ext cx="4979988" cy="611981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619250" y="1052513"/>
            <a:ext cx="3308350"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80000" y="1052513"/>
            <a:ext cx="3308350"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333375"/>
            <a:ext cx="6769100" cy="508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1619250" y="1052513"/>
            <a:ext cx="6769100" cy="540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charset="0"/>
        </a:defRPr>
      </a:lvl2pPr>
      <a:lvl3pPr algn="l" rtl="0" fontAlgn="base">
        <a:spcBef>
          <a:spcPct val="0"/>
        </a:spcBef>
        <a:spcAft>
          <a:spcPct val="0"/>
        </a:spcAft>
        <a:defRPr sz="2800" b="1">
          <a:solidFill>
            <a:schemeClr val="bg1"/>
          </a:solidFill>
          <a:latin typeface="Arial" charset="0"/>
        </a:defRPr>
      </a:lvl3pPr>
      <a:lvl4pPr algn="l" rtl="0" fontAlgn="base">
        <a:spcBef>
          <a:spcPct val="0"/>
        </a:spcBef>
        <a:spcAft>
          <a:spcPct val="0"/>
        </a:spcAft>
        <a:defRPr sz="2800" b="1">
          <a:solidFill>
            <a:schemeClr val="bg1"/>
          </a:solidFill>
          <a:latin typeface="Arial" charset="0"/>
        </a:defRPr>
      </a:lvl4pPr>
      <a:lvl5pPr algn="l" rtl="0" fontAlgn="base">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fws.gov/endangered/species/recovery-plans.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portal.ct.gov/DEEP/Wildlife/Learn-About-Wildlife/Wildlife-Fact-Sheet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wikihow.com/Do-a-Fishless-Cycl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0" y="3933056"/>
            <a:ext cx="9144000" cy="1585094"/>
          </a:xfrm>
          <a:noFill/>
        </p:spPr>
        <p:txBody>
          <a:bodyPr/>
          <a:lstStyle/>
          <a:p>
            <a:pPr algn="ctr"/>
            <a:r>
              <a:rPr lang="en-US" sz="3600" dirty="0" smtClean="0">
                <a:latin typeface="Tahoma" pitchFamily="34" charset="0"/>
              </a:rPr>
              <a:t>Fish and Wildlife Management </a:t>
            </a:r>
            <a:br>
              <a:rPr lang="en-US" sz="3600" dirty="0" smtClean="0">
                <a:latin typeface="Tahoma" pitchFamily="34" charset="0"/>
              </a:rPr>
            </a:br>
            <a:r>
              <a:rPr lang="en-US" sz="3600" dirty="0" smtClean="0">
                <a:latin typeface="Tahoma" pitchFamily="34" charset="0"/>
              </a:rPr>
              <a:t>Merit Badge</a:t>
            </a:r>
            <a:endParaRPr lang="uk-UA" sz="3600" dirty="0">
              <a:latin typeface="Tahoma" pitchFamily="34" charset="0"/>
            </a:endParaRPr>
          </a:p>
        </p:txBody>
      </p:sp>
      <p:sp>
        <p:nvSpPr>
          <p:cNvPr id="34819" name="Rectangle 3"/>
          <p:cNvSpPr>
            <a:spLocks noGrp="1" noChangeArrowheads="1"/>
          </p:cNvSpPr>
          <p:nvPr>
            <p:ph type="subTitle" idx="1"/>
          </p:nvPr>
        </p:nvSpPr>
        <p:spPr>
          <a:xfrm>
            <a:off x="0" y="5518150"/>
            <a:ext cx="9144000" cy="791170"/>
          </a:xfrm>
        </p:spPr>
        <p:txBody>
          <a:bodyPr/>
          <a:lstStyle/>
          <a:p>
            <a:pPr algn="ctr">
              <a:lnSpc>
                <a:spcPct val="90000"/>
              </a:lnSpc>
            </a:pPr>
            <a:r>
              <a:rPr lang="en-US" sz="2400" dirty="0" smtClean="0"/>
              <a:t>Troop 344 and 9344</a:t>
            </a:r>
          </a:p>
          <a:p>
            <a:pPr algn="ctr">
              <a:lnSpc>
                <a:spcPct val="90000"/>
              </a:lnSpc>
            </a:pPr>
            <a:r>
              <a:rPr lang="en-US" sz="2400" dirty="0" smtClean="0"/>
              <a:t>Pemberville, OH</a:t>
            </a:r>
            <a:endParaRPr lang="uk-UA"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3146078"/>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Threats to Fish and Wildlife</a:t>
            </a:r>
            <a:endParaRPr lang="en-US" dirty="0"/>
          </a:p>
        </p:txBody>
      </p:sp>
      <p:sp>
        <p:nvSpPr>
          <p:cNvPr id="3" name="Content Placeholder 2"/>
          <p:cNvSpPr>
            <a:spLocks noGrp="1"/>
          </p:cNvSpPr>
          <p:nvPr>
            <p:ph idx="1"/>
          </p:nvPr>
        </p:nvSpPr>
        <p:spPr>
          <a:xfrm>
            <a:off x="323528" y="1052736"/>
            <a:ext cx="5400600" cy="5400452"/>
          </a:xfrm>
        </p:spPr>
        <p:txBody>
          <a:bodyPr/>
          <a:lstStyle/>
          <a:p>
            <a:r>
              <a:rPr lang="en-US" sz="2000" dirty="0"/>
              <a:t>The most common problems shared by most states </a:t>
            </a:r>
            <a:r>
              <a:rPr lang="en-US" sz="2000" dirty="0" smtClean="0"/>
              <a:t>are:</a:t>
            </a:r>
          </a:p>
          <a:p>
            <a:pPr lvl="1"/>
            <a:r>
              <a:rPr lang="en-US" sz="1600" b="0" dirty="0" smtClean="0"/>
              <a:t>Pollution </a:t>
            </a:r>
          </a:p>
          <a:p>
            <a:pPr lvl="1"/>
            <a:r>
              <a:rPr lang="en-US" sz="1600" b="0" dirty="0" smtClean="0"/>
              <a:t>Overharvest of some species </a:t>
            </a:r>
          </a:p>
          <a:p>
            <a:pPr lvl="1"/>
            <a:r>
              <a:rPr lang="en-US" sz="1600" b="0" dirty="0" smtClean="0"/>
              <a:t>Overpopulation of some species </a:t>
            </a:r>
          </a:p>
          <a:p>
            <a:pPr lvl="1"/>
            <a:r>
              <a:rPr lang="en-US" sz="1600" b="0" dirty="0" smtClean="0"/>
              <a:t>Habitat fractionation </a:t>
            </a:r>
          </a:p>
          <a:p>
            <a:pPr lvl="1"/>
            <a:r>
              <a:rPr lang="en-US" sz="1600" b="0" dirty="0" smtClean="0"/>
              <a:t>Habitat degradation or loss due to development and encroachment by humans </a:t>
            </a:r>
          </a:p>
          <a:p>
            <a:pPr lvl="1"/>
            <a:r>
              <a:rPr lang="en-US" sz="1600" b="0" dirty="0" smtClean="0"/>
              <a:t>Wildlife disease</a:t>
            </a:r>
          </a:p>
          <a:p>
            <a:pPr lvl="1"/>
            <a:r>
              <a:rPr lang="en-US" sz="1600" b="0" dirty="0" smtClean="0"/>
              <a:t>The introduction of exotic or invasive species </a:t>
            </a:r>
          </a:p>
          <a:p>
            <a:r>
              <a:rPr lang="en-US" sz="2000" dirty="0" smtClean="0"/>
              <a:t>Fish </a:t>
            </a:r>
            <a:r>
              <a:rPr lang="en-US" sz="2000" dirty="0"/>
              <a:t>and wildlife managers often can only address </a:t>
            </a:r>
            <a:r>
              <a:rPr lang="en-US" sz="2000" dirty="0" smtClean="0"/>
              <a:t>certain </a:t>
            </a:r>
            <a:r>
              <a:rPr lang="en-US" sz="2000" dirty="0"/>
              <a:t>major </a:t>
            </a:r>
            <a:r>
              <a:rPr lang="en-US" sz="2000" dirty="0" smtClean="0"/>
              <a:t>issues </a:t>
            </a:r>
            <a:r>
              <a:rPr lang="en-US" sz="2000" dirty="0"/>
              <a:t>because many states are experiencing severe funding constraints.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1051579"/>
            <a:ext cx="2929558" cy="19530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004784"/>
            <a:ext cx="2929558" cy="16478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4652659"/>
            <a:ext cx="2929558" cy="1647877"/>
          </a:xfrm>
          <a:prstGeom prst="rect">
            <a:avLst/>
          </a:prstGeom>
        </p:spPr>
      </p:pic>
    </p:spTree>
    <p:extLst>
      <p:ext uri="{BB962C8B-B14F-4D97-AF65-F5344CB8AC3E}">
        <p14:creationId xmlns:p14="http://schemas.microsoft.com/office/powerpoint/2010/main" val="3035004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3</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indent="0">
              <a:buNone/>
            </a:pPr>
            <a:r>
              <a:rPr lang="en-US" altLang="en-US" sz="1800" dirty="0">
                <a:solidFill>
                  <a:schemeClr val="tx1"/>
                </a:solidFill>
              </a:rPr>
              <a:t>Describe some ways in which everyone can help with fish and wildlife conservation. </a:t>
            </a: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66" y="1916832"/>
            <a:ext cx="4104456" cy="4104456"/>
          </a:xfrm>
          <a:prstGeom prst="rect">
            <a:avLst/>
          </a:prstGeom>
        </p:spPr>
      </p:pic>
    </p:spTree>
    <p:extLst>
      <p:ext uri="{BB962C8B-B14F-4D97-AF65-F5344CB8AC3E}">
        <p14:creationId xmlns:p14="http://schemas.microsoft.com/office/powerpoint/2010/main" val="4217068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Can Do</a:t>
            </a:r>
            <a:endParaRPr lang="en-US" dirty="0"/>
          </a:p>
        </p:txBody>
      </p:sp>
      <p:sp>
        <p:nvSpPr>
          <p:cNvPr id="3" name="Content Placeholder 2"/>
          <p:cNvSpPr>
            <a:spLocks noGrp="1"/>
          </p:cNvSpPr>
          <p:nvPr>
            <p:ph idx="1"/>
          </p:nvPr>
        </p:nvSpPr>
        <p:spPr>
          <a:xfrm>
            <a:off x="3563888" y="1052736"/>
            <a:ext cx="5256510" cy="5616847"/>
          </a:xfrm>
        </p:spPr>
        <p:txBody>
          <a:bodyPr/>
          <a:lstStyle/>
          <a:p>
            <a:r>
              <a:rPr lang="en-US" sz="2000" dirty="0" smtClean="0"/>
              <a:t>The </a:t>
            </a:r>
            <a:r>
              <a:rPr lang="en-US" sz="2000" dirty="0"/>
              <a:t>things we do in our </a:t>
            </a:r>
            <a:r>
              <a:rPr lang="en-US" sz="2000" dirty="0" smtClean="0"/>
              <a:t>daily lives </a:t>
            </a:r>
            <a:r>
              <a:rPr lang="en-US" sz="2000" dirty="0"/>
              <a:t>can help improve our lands </a:t>
            </a:r>
            <a:r>
              <a:rPr lang="en-US" sz="2000" dirty="0" smtClean="0"/>
              <a:t>so they </a:t>
            </a:r>
            <a:r>
              <a:rPr lang="en-US" sz="2000" dirty="0"/>
              <a:t>provide a better place for </a:t>
            </a:r>
            <a:r>
              <a:rPr lang="en-US" sz="2000" dirty="0" smtClean="0"/>
              <a:t>wildlife and </a:t>
            </a:r>
            <a:r>
              <a:rPr lang="en-US" sz="2000" dirty="0"/>
              <a:t>humans to live</a:t>
            </a:r>
            <a:r>
              <a:rPr lang="en-US" sz="2000" dirty="0" smtClean="0"/>
              <a:t>.</a:t>
            </a:r>
          </a:p>
          <a:p>
            <a:pPr lvl="1"/>
            <a:r>
              <a:rPr lang="en-US" sz="1600" b="0" dirty="0"/>
              <a:t>Volunteer at a wildlife refuge </a:t>
            </a:r>
            <a:endParaRPr lang="en-US" sz="1600" b="0" dirty="0" smtClean="0"/>
          </a:p>
          <a:p>
            <a:pPr lvl="1"/>
            <a:r>
              <a:rPr lang="en-US" sz="1600" b="0" dirty="0" smtClean="0"/>
              <a:t>Organize </a:t>
            </a:r>
            <a:r>
              <a:rPr lang="en-US" sz="1600" b="0" dirty="0"/>
              <a:t>litter cleanups and recycling </a:t>
            </a:r>
            <a:r>
              <a:rPr lang="en-US" sz="1600" b="0" dirty="0" smtClean="0"/>
              <a:t>drives</a:t>
            </a:r>
          </a:p>
          <a:p>
            <a:pPr lvl="1"/>
            <a:r>
              <a:rPr lang="en-US" sz="1600" b="0" dirty="0"/>
              <a:t>Support natural areas and </a:t>
            </a:r>
            <a:r>
              <a:rPr lang="en-US" sz="1600" b="0" dirty="0" smtClean="0"/>
              <a:t>nature </a:t>
            </a:r>
            <a:r>
              <a:rPr lang="en-US" sz="1600" b="0" dirty="0" smtClean="0"/>
              <a:t>centers.</a:t>
            </a:r>
          </a:p>
          <a:p>
            <a:pPr lvl="1"/>
            <a:r>
              <a:rPr lang="en-US" sz="1600" b="0" dirty="0" smtClean="0"/>
              <a:t>Participate </a:t>
            </a:r>
            <a:r>
              <a:rPr lang="en-US" sz="1600" b="0" dirty="0"/>
              <a:t>in </a:t>
            </a:r>
            <a:r>
              <a:rPr lang="en-US" sz="1600" b="0" dirty="0" smtClean="0"/>
              <a:t>habitat </a:t>
            </a:r>
            <a:r>
              <a:rPr lang="en-US" sz="1600" b="0" dirty="0" smtClean="0"/>
              <a:t>restoration projects</a:t>
            </a:r>
            <a:r>
              <a:rPr lang="en-US" sz="1600" b="0" dirty="0" smtClean="0"/>
              <a:t>.</a:t>
            </a:r>
          </a:p>
          <a:p>
            <a:pPr lvl="1"/>
            <a:r>
              <a:rPr lang="en-US" sz="1600" b="0" dirty="0"/>
              <a:t>Walk, ride your bike, carpool, or </a:t>
            </a:r>
            <a:r>
              <a:rPr lang="en-US" sz="1600" b="0" dirty="0" smtClean="0"/>
              <a:t>use public </a:t>
            </a:r>
            <a:r>
              <a:rPr lang="en-US" sz="1600" b="0" dirty="0"/>
              <a:t>transportation. Using less </a:t>
            </a:r>
            <a:r>
              <a:rPr lang="en-US" sz="1600" b="0" dirty="0" smtClean="0"/>
              <a:t>fuel reduces </a:t>
            </a:r>
            <a:r>
              <a:rPr lang="en-US" sz="1600" b="0" dirty="0"/>
              <a:t>the need to extract </a:t>
            </a:r>
            <a:r>
              <a:rPr lang="en-US" sz="1600" b="0" dirty="0" smtClean="0"/>
              <a:t>energy resources </a:t>
            </a:r>
            <a:r>
              <a:rPr lang="en-US" sz="1600" b="0" dirty="0"/>
              <a:t>and prevents </a:t>
            </a:r>
            <a:r>
              <a:rPr lang="en-US" sz="1600" b="0" dirty="0" smtClean="0"/>
              <a:t>changing habitat </a:t>
            </a:r>
            <a:r>
              <a:rPr lang="en-US" sz="1600" b="0" dirty="0"/>
              <a:t>that is home to fish, </a:t>
            </a:r>
            <a:r>
              <a:rPr lang="en-US" sz="1600" b="0" dirty="0" smtClean="0"/>
              <a:t>wildlife, and </a:t>
            </a:r>
            <a:r>
              <a:rPr lang="en-US" sz="1600" b="0" dirty="0"/>
              <a:t>plants</a:t>
            </a:r>
            <a:r>
              <a:rPr lang="en-US" sz="1600" b="0" dirty="0" smtClean="0"/>
              <a:t>.</a:t>
            </a:r>
          </a:p>
          <a:p>
            <a:pPr lvl="1"/>
            <a:r>
              <a:rPr lang="en-US" sz="1600" b="0" dirty="0"/>
              <a:t>If you observe evidence of </a:t>
            </a:r>
            <a:r>
              <a:rPr lang="en-US" sz="1600" b="0" dirty="0" smtClean="0"/>
              <a:t>wildlife poaching</a:t>
            </a:r>
            <a:r>
              <a:rPr lang="en-US" sz="1600" b="0" dirty="0"/>
              <a:t>, contact your state fish </a:t>
            </a:r>
            <a:r>
              <a:rPr lang="en-US" sz="1600" b="0" dirty="0" smtClean="0"/>
              <a:t>and game office</a:t>
            </a:r>
          </a:p>
          <a:p>
            <a:pPr lvl="1"/>
            <a:r>
              <a:rPr lang="en-US" sz="1600" b="0" dirty="0"/>
              <a:t>Follow fishing and hunting laws</a:t>
            </a:r>
            <a:r>
              <a:rPr lang="en-US" sz="1600" b="0" dirty="0" smtClean="0"/>
              <a:t>.</a:t>
            </a:r>
          </a:p>
          <a:p>
            <a:endParaRPr lang="en-US" sz="1800" dirty="0" smtClean="0"/>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330" y="1484784"/>
            <a:ext cx="3165846" cy="23762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11" y="3933057"/>
            <a:ext cx="3156765" cy="2367574"/>
          </a:xfrm>
          <a:prstGeom prst="rect">
            <a:avLst/>
          </a:prstGeom>
        </p:spPr>
      </p:pic>
    </p:spTree>
    <p:extLst>
      <p:ext uri="{BB962C8B-B14F-4D97-AF65-F5344CB8AC3E}">
        <p14:creationId xmlns:p14="http://schemas.microsoft.com/office/powerpoint/2010/main" val="52563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Can Do</a:t>
            </a:r>
            <a:endParaRPr lang="en-US" dirty="0"/>
          </a:p>
        </p:txBody>
      </p:sp>
      <p:sp>
        <p:nvSpPr>
          <p:cNvPr id="3" name="Content Placeholder 2"/>
          <p:cNvSpPr>
            <a:spLocks noGrp="1"/>
          </p:cNvSpPr>
          <p:nvPr>
            <p:ph idx="1"/>
          </p:nvPr>
        </p:nvSpPr>
        <p:spPr>
          <a:xfrm>
            <a:off x="3347864" y="1052736"/>
            <a:ext cx="5472534" cy="5400675"/>
          </a:xfrm>
        </p:spPr>
        <p:txBody>
          <a:bodyPr/>
          <a:lstStyle/>
          <a:p>
            <a:r>
              <a:rPr lang="en-US" sz="2000" dirty="0" smtClean="0"/>
              <a:t>Curb </a:t>
            </a:r>
            <a:r>
              <a:rPr lang="en-US" sz="2000" dirty="0"/>
              <a:t>the effects of invasive species. </a:t>
            </a:r>
            <a:r>
              <a:rPr lang="en-US" sz="2000" dirty="0" smtClean="0"/>
              <a:t>People </a:t>
            </a:r>
            <a:r>
              <a:rPr lang="en-US" sz="2000" dirty="0"/>
              <a:t>and human activity are the major transporters </a:t>
            </a:r>
            <a:r>
              <a:rPr lang="en-US" sz="2000" dirty="0" smtClean="0"/>
              <a:t>of invasive </a:t>
            </a:r>
            <a:r>
              <a:rPr lang="en-US" sz="2000" dirty="0"/>
              <a:t>species.</a:t>
            </a:r>
          </a:p>
          <a:p>
            <a:pPr lvl="1"/>
            <a:r>
              <a:rPr lang="en-US" sz="1600" b="0" dirty="0" smtClean="0"/>
              <a:t>After </a:t>
            </a:r>
            <a:r>
              <a:rPr lang="en-US" sz="1600" b="0" dirty="0"/>
              <a:t>a hike, shake out your socks and remove any </a:t>
            </a:r>
            <a:r>
              <a:rPr lang="en-US" sz="1600" b="0" dirty="0" smtClean="0"/>
              <a:t>weeds and </a:t>
            </a:r>
            <a:r>
              <a:rPr lang="en-US" sz="1600" b="0" dirty="0"/>
              <a:t>seeds from your shoes before heading home.</a:t>
            </a:r>
          </a:p>
          <a:p>
            <a:pPr lvl="1"/>
            <a:r>
              <a:rPr lang="en-US" sz="1600" b="0" dirty="0" smtClean="0"/>
              <a:t>When </a:t>
            </a:r>
            <a:r>
              <a:rPr lang="en-US" sz="1600" b="0" dirty="0"/>
              <a:t>you are through boating, inspect your equipment </a:t>
            </a:r>
            <a:r>
              <a:rPr lang="en-US" sz="1600" b="0" dirty="0" smtClean="0"/>
              <a:t>and boat </a:t>
            </a:r>
            <a:r>
              <a:rPr lang="en-US" sz="1600" b="0" dirty="0"/>
              <a:t>before leaving the site. You don’t want to transport </a:t>
            </a:r>
            <a:r>
              <a:rPr lang="en-US" sz="1600" b="0" dirty="0" smtClean="0"/>
              <a:t>any </a:t>
            </a:r>
            <a:r>
              <a:rPr lang="en-US" sz="1600" b="0" dirty="0"/>
              <a:t>plants, water, mud, leftover bait, or </a:t>
            </a:r>
            <a:r>
              <a:rPr lang="en-US" sz="1600" b="0" dirty="0" smtClean="0"/>
              <a:t>fish and </a:t>
            </a:r>
            <a:r>
              <a:rPr lang="en-US" sz="1600" b="0" dirty="0"/>
              <a:t>other living things to another area.</a:t>
            </a:r>
          </a:p>
          <a:p>
            <a:pPr lvl="1"/>
            <a:r>
              <a:rPr lang="en-US" sz="1600" b="0" dirty="0" smtClean="0"/>
              <a:t>If </a:t>
            </a:r>
            <a:r>
              <a:rPr lang="en-US" sz="1600" b="0" dirty="0"/>
              <a:t>you have caught any fish, release </a:t>
            </a:r>
            <a:r>
              <a:rPr lang="en-US" sz="1600" b="0" dirty="0" smtClean="0"/>
              <a:t>it back </a:t>
            </a:r>
            <a:r>
              <a:rPr lang="en-US" sz="1600" b="0" dirty="0"/>
              <a:t>only to the area where it was caught</a:t>
            </a:r>
            <a:r>
              <a:rPr lang="en-US" sz="1600" b="0" dirty="0" smtClean="0"/>
              <a:t>. Never </a:t>
            </a:r>
            <a:r>
              <a:rPr lang="en-US" sz="1600" b="0" dirty="0"/>
              <a:t>transport your catch and release </a:t>
            </a:r>
            <a:r>
              <a:rPr lang="en-US" sz="1600" b="0" dirty="0" smtClean="0"/>
              <a:t>it somewhere </a:t>
            </a:r>
            <a:r>
              <a:rPr lang="en-US" sz="1600" b="0" dirty="0"/>
              <a:t>else. In addition, never </a:t>
            </a:r>
            <a:r>
              <a:rPr lang="en-US" sz="1600" b="0" dirty="0" smtClean="0"/>
              <a:t>release anything </a:t>
            </a:r>
            <a:r>
              <a:rPr lang="en-US" sz="1600" b="0" dirty="0"/>
              <a:t>from your home aquarium to </a:t>
            </a:r>
            <a:r>
              <a:rPr lang="en-US" sz="1600" b="0" dirty="0" smtClean="0"/>
              <a:t>a lake</a:t>
            </a:r>
            <a:r>
              <a:rPr lang="en-US" sz="1600" b="0" dirty="0"/>
              <a:t>, pond, or other body of water.</a:t>
            </a:r>
          </a:p>
          <a:p>
            <a:pPr lvl="1"/>
            <a:r>
              <a:rPr lang="en-US" sz="1600" b="0" dirty="0" smtClean="0"/>
              <a:t>If </a:t>
            </a:r>
            <a:r>
              <a:rPr lang="en-US" sz="1600" b="0" dirty="0"/>
              <a:t>you are riding a bike, motorcycle, horse</a:t>
            </a:r>
            <a:r>
              <a:rPr lang="en-US" sz="1600" b="0" dirty="0" smtClean="0"/>
              <a:t>, or </a:t>
            </a:r>
            <a:r>
              <a:rPr lang="en-US" sz="1600" b="0" dirty="0"/>
              <a:t>any other transportation across </a:t>
            </a:r>
            <a:r>
              <a:rPr lang="en-US" sz="1600" b="0" dirty="0" smtClean="0"/>
              <a:t>long distances</a:t>
            </a:r>
            <a:r>
              <a:rPr lang="en-US" sz="1600" b="0" dirty="0"/>
              <a:t>, be sure you don’t pick up </a:t>
            </a:r>
            <a:r>
              <a:rPr lang="en-US" sz="1600" b="0" dirty="0" smtClean="0"/>
              <a:t>any “</a:t>
            </a:r>
            <a:r>
              <a:rPr lang="en-US" sz="1600" b="0" dirty="0"/>
              <a:t>hitchhikers” along the way, such </a:t>
            </a:r>
            <a:r>
              <a:rPr lang="en-US" sz="1600" b="0" dirty="0" smtClean="0"/>
              <a:t>as seeds</a:t>
            </a:r>
            <a:r>
              <a:rPr lang="en-US" sz="1600" b="0" dirty="0"/>
              <a:t>, plant parts, and bugs.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060848"/>
            <a:ext cx="3292519" cy="18529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005064"/>
            <a:ext cx="3292519" cy="1804026"/>
          </a:xfrm>
          <a:prstGeom prst="rect">
            <a:avLst/>
          </a:prstGeom>
        </p:spPr>
      </p:pic>
    </p:spTree>
    <p:extLst>
      <p:ext uri="{BB962C8B-B14F-4D97-AF65-F5344CB8AC3E}">
        <p14:creationId xmlns:p14="http://schemas.microsoft.com/office/powerpoint/2010/main" val="385678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4</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List and describe five major fish and wildlife management practices used by managers in your state.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129" y="2132856"/>
            <a:ext cx="4918215" cy="3068761"/>
          </a:xfrm>
          <a:prstGeom prst="rect">
            <a:avLst/>
          </a:prstGeom>
        </p:spPr>
      </p:pic>
    </p:spTree>
    <p:extLst>
      <p:ext uri="{BB962C8B-B14F-4D97-AF65-F5344CB8AC3E}">
        <p14:creationId xmlns:p14="http://schemas.microsoft.com/office/powerpoint/2010/main" val="1121892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3995936" y="1052513"/>
            <a:ext cx="4896544" cy="5688855"/>
          </a:xfrm>
        </p:spPr>
        <p:txBody>
          <a:bodyPr/>
          <a:lstStyle/>
          <a:p>
            <a:r>
              <a:rPr lang="en-US" sz="1800" dirty="0"/>
              <a:t>Wildlife management consists of projects that affect wildlife populations and wildlife recreational users. </a:t>
            </a:r>
            <a:endParaRPr lang="en-US" sz="1800" dirty="0" smtClean="0"/>
          </a:p>
          <a:p>
            <a:r>
              <a:rPr lang="en-US" sz="1800" dirty="0" smtClean="0"/>
              <a:t>These </a:t>
            </a:r>
            <a:r>
              <a:rPr lang="en-US" sz="1800" dirty="0"/>
              <a:t>projects usually involve habitat manipulation, management of wildlife populations, land acquisition, research, or the creation of opportunities for people to </a:t>
            </a:r>
            <a:r>
              <a:rPr lang="en-US" sz="1800" dirty="0" smtClean="0"/>
              <a:t>enjoy wildlife.</a:t>
            </a:r>
          </a:p>
          <a:p>
            <a:r>
              <a:rPr lang="en-US" sz="1800" dirty="0" smtClean="0"/>
              <a:t>Examples of management practices: </a:t>
            </a:r>
          </a:p>
          <a:p>
            <a:pPr lvl="1"/>
            <a:r>
              <a:rPr lang="en-US" sz="1600" b="0" dirty="0" smtClean="0"/>
              <a:t>Fires </a:t>
            </a:r>
            <a:r>
              <a:rPr lang="en-US" sz="1600" b="0" dirty="0"/>
              <a:t>and selective </a:t>
            </a:r>
            <a:r>
              <a:rPr lang="en-US" sz="1600" b="0" dirty="0" smtClean="0"/>
              <a:t>burning - Controlled </a:t>
            </a:r>
            <a:r>
              <a:rPr lang="en-US" sz="1600" b="0" dirty="0"/>
              <a:t>fires provide new growth in forests and open lands</a:t>
            </a:r>
            <a:r>
              <a:rPr lang="en-US" sz="1600" b="0" dirty="0" smtClean="0"/>
              <a:t>. </a:t>
            </a:r>
          </a:p>
          <a:p>
            <a:pPr lvl="1"/>
            <a:r>
              <a:rPr lang="en-US" sz="1600" b="0" dirty="0" smtClean="0"/>
              <a:t>Food plots - Food plots create winter feeding areas for wildlife. These plots are small areas planted with a mixture of grasses and clovers in open areas in the woods and on old logging roads.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24" y="1916832"/>
            <a:ext cx="3657600" cy="24353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24" y="4674436"/>
            <a:ext cx="3873624" cy="1506409"/>
          </a:xfrm>
          <a:prstGeom prst="rect">
            <a:avLst/>
          </a:prstGeom>
        </p:spPr>
      </p:pic>
    </p:spTree>
    <p:extLst>
      <p:ext uri="{BB962C8B-B14F-4D97-AF65-F5344CB8AC3E}">
        <p14:creationId xmlns:p14="http://schemas.microsoft.com/office/powerpoint/2010/main" val="1809814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2555776" y="1052513"/>
            <a:ext cx="6336704" cy="3528615"/>
          </a:xfrm>
        </p:spPr>
        <p:txBody>
          <a:bodyPr/>
          <a:lstStyle/>
          <a:p>
            <a:r>
              <a:rPr lang="en-US" sz="1800" dirty="0"/>
              <a:t>Examples of management practices (continued): </a:t>
            </a:r>
            <a:endParaRPr lang="en-US" sz="1800" dirty="0" smtClean="0"/>
          </a:p>
          <a:p>
            <a:pPr lvl="1"/>
            <a:r>
              <a:rPr lang="en-US" sz="1600" b="0" dirty="0" smtClean="0"/>
              <a:t>Conservation easements - Private </a:t>
            </a:r>
            <a:r>
              <a:rPr lang="en-US" sz="1600" b="0" dirty="0"/>
              <a:t>landowners sign contracts that agree their land will not be developed, creating conservation easements that maintain habitats for </a:t>
            </a:r>
            <a:r>
              <a:rPr lang="en-US" sz="1600" b="0" dirty="0" smtClean="0"/>
              <a:t>wildlife.</a:t>
            </a:r>
          </a:p>
          <a:p>
            <a:pPr lvl="1"/>
            <a:r>
              <a:rPr lang="en-US" sz="1600" b="0" dirty="0" smtClean="0"/>
              <a:t>Wildlife </a:t>
            </a:r>
            <a:r>
              <a:rPr lang="en-US" sz="1600" b="0" dirty="0"/>
              <a:t>refuges and </a:t>
            </a:r>
            <a:r>
              <a:rPr lang="en-US" sz="1600" b="0" dirty="0" smtClean="0"/>
              <a:t>management areas - Government </a:t>
            </a:r>
            <a:r>
              <a:rPr lang="en-US" sz="1600" b="0" dirty="0"/>
              <a:t>agencies and private landowners purchase land to preserve its natural beauty and the wildlife present in these areas</a:t>
            </a:r>
            <a:r>
              <a:rPr lang="en-US" sz="1600" b="0" dirty="0" smtClean="0"/>
              <a:t>.</a:t>
            </a:r>
          </a:p>
          <a:p>
            <a:pPr lvl="1"/>
            <a:r>
              <a:rPr lang="en-US" sz="1600" b="0" dirty="0"/>
              <a:t>Edge control - Edge control creates habitat for upland birds, small game and some big game species. Instead of cultivating right up to the edge of the woods, farmers leave a swath of land around the field to create shelter and food for the wildlife. This area is cut every two to three years.</a:t>
            </a:r>
          </a:p>
          <a:p>
            <a:pPr lvl="1"/>
            <a:endParaRPr lang="en-US" sz="1600" b="0" dirty="0" smtClean="0"/>
          </a:p>
        </p:txBody>
      </p:sp>
      <p:pic>
        <p:nvPicPr>
          <p:cNvPr id="6" name="Picture 5"/>
          <p:cNvPicPr>
            <a:picLocks noChangeAspect="1"/>
          </p:cNvPicPr>
          <p:nvPr/>
        </p:nvPicPr>
        <p:blipFill>
          <a:blip r:embed="rId2"/>
          <a:stretch>
            <a:fillRect/>
          </a:stretch>
        </p:blipFill>
        <p:spPr>
          <a:xfrm>
            <a:off x="369549" y="1412776"/>
            <a:ext cx="2474259" cy="185922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49" y="3413783"/>
            <a:ext cx="2474259" cy="164789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129" y="4612291"/>
            <a:ext cx="5280670" cy="2011684"/>
          </a:xfrm>
          <a:prstGeom prst="rect">
            <a:avLst/>
          </a:prstGeom>
        </p:spPr>
      </p:pic>
    </p:spTree>
    <p:extLst>
      <p:ext uri="{BB962C8B-B14F-4D97-AF65-F5344CB8AC3E}">
        <p14:creationId xmlns:p14="http://schemas.microsoft.com/office/powerpoint/2010/main" val="822217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3232464" y="1052513"/>
            <a:ext cx="5660016" cy="5400675"/>
          </a:xfrm>
        </p:spPr>
        <p:txBody>
          <a:bodyPr/>
          <a:lstStyle/>
          <a:p>
            <a:r>
              <a:rPr lang="en-US" sz="1800" dirty="0" smtClean="0"/>
              <a:t>Examples of management practices (continued): </a:t>
            </a:r>
          </a:p>
          <a:p>
            <a:pPr lvl="1"/>
            <a:r>
              <a:rPr lang="en-US" sz="1600" b="0" dirty="0" smtClean="0"/>
              <a:t>Hunting - </a:t>
            </a:r>
            <a:r>
              <a:rPr lang="en-US" sz="1600" b="0" dirty="0"/>
              <a:t>Hunting </a:t>
            </a:r>
            <a:r>
              <a:rPr lang="en-US" sz="1600" b="0" dirty="0" smtClean="0"/>
              <a:t>helps maintains </a:t>
            </a:r>
            <a:r>
              <a:rPr lang="en-US" sz="1600" b="0" dirty="0"/>
              <a:t>the correct number of specific species for a given amount of habitat or area; hunting also provides wildlife biologists with valuable information on species and population numbers in a given area. Using this information, hunting regulations and daily bag limits are determined each year for the season’s duration. Bag limits are the maximum number of game animals a hunter may harvest in a given day or hunting season. </a:t>
            </a:r>
            <a:endParaRPr lang="en-US" sz="1600" b="0" dirty="0" smtClean="0"/>
          </a:p>
          <a:p>
            <a:pPr lvl="1"/>
            <a:r>
              <a:rPr lang="en-US" sz="1600" b="0" dirty="0" smtClean="0"/>
              <a:t>Trapping - Trapping </a:t>
            </a:r>
            <a:r>
              <a:rPr lang="en-US" sz="1600" b="0" dirty="0"/>
              <a:t>reduces the quantity of certain wildlife types in a given area. It is used for relocating specific game to areas that have known depleted </a:t>
            </a:r>
            <a:r>
              <a:rPr lang="en-US" sz="1600" b="0" dirty="0" smtClean="0"/>
              <a:t>populations.</a:t>
            </a:r>
          </a:p>
          <a:p>
            <a:pPr lvl="1"/>
            <a:endParaRPr lang="en-US" sz="1600" b="0" dirty="0"/>
          </a:p>
          <a:p>
            <a:pPr lvl="1"/>
            <a:endParaRPr lang="en-US" sz="1600" b="0" dirty="0" smtClean="0"/>
          </a:p>
          <a:p>
            <a:pPr lvl="1"/>
            <a:endParaRPr lang="en-US" sz="1600" b="0" dirty="0" smtClean="0"/>
          </a:p>
          <a:p>
            <a:pPr lvl="1"/>
            <a:endParaRPr lang="en-US" sz="1600" b="0" dirty="0" smtClean="0"/>
          </a:p>
          <a:p>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50529"/>
            <a:ext cx="2980944" cy="35478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4998401"/>
            <a:ext cx="4431328" cy="1688125"/>
          </a:xfrm>
          <a:prstGeom prst="rect">
            <a:avLst/>
          </a:prstGeom>
        </p:spPr>
      </p:pic>
    </p:spTree>
    <p:extLst>
      <p:ext uri="{BB962C8B-B14F-4D97-AF65-F5344CB8AC3E}">
        <p14:creationId xmlns:p14="http://schemas.microsoft.com/office/powerpoint/2010/main" val="268222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3676357" y="1052513"/>
            <a:ext cx="5144113" cy="5400675"/>
          </a:xfrm>
        </p:spPr>
        <p:txBody>
          <a:bodyPr/>
          <a:lstStyle/>
          <a:p>
            <a:r>
              <a:rPr lang="en-US" sz="1600" dirty="0" smtClean="0"/>
              <a:t>Examples of management practices (continued): </a:t>
            </a:r>
          </a:p>
          <a:p>
            <a:pPr lvl="1"/>
            <a:r>
              <a:rPr lang="en-US" sz="1600" b="0" dirty="0"/>
              <a:t>Control Nonnative Invasive </a:t>
            </a:r>
            <a:r>
              <a:rPr lang="en-US" sz="1600" b="0" dirty="0" smtClean="0"/>
              <a:t>Species – Invasive species have been </a:t>
            </a:r>
            <a:r>
              <a:rPr lang="en-US" sz="1600" b="0" dirty="0"/>
              <a:t>detrimental to native </a:t>
            </a:r>
            <a:r>
              <a:rPr lang="en-US" sz="1600" b="0" dirty="0" smtClean="0"/>
              <a:t>communities </a:t>
            </a:r>
            <a:r>
              <a:rPr lang="en-US" sz="1600" b="0" dirty="0"/>
              <a:t>because many </a:t>
            </a:r>
            <a:r>
              <a:rPr lang="en-US" sz="1600" b="0" dirty="0" smtClean="0"/>
              <a:t>nonnatives outcompete native species. Thus</a:t>
            </a:r>
            <a:r>
              <a:rPr lang="en-US" sz="1600" b="0" dirty="0"/>
              <a:t>, populations of certain wildlife </a:t>
            </a:r>
            <a:r>
              <a:rPr lang="en-US" sz="1600" b="0" dirty="0" smtClean="0"/>
              <a:t>species have </a:t>
            </a:r>
            <a:r>
              <a:rPr lang="en-US" sz="1600" b="0" dirty="0"/>
              <a:t>declined as a result of nonnative invasive species</a:t>
            </a:r>
            <a:r>
              <a:rPr lang="en-US" sz="1600" b="0" dirty="0" smtClean="0"/>
              <a:t>. Control practices include the use of chemicals and harvesting (physically removing) nonnative species. </a:t>
            </a:r>
          </a:p>
          <a:p>
            <a:pPr lvl="1"/>
            <a:r>
              <a:rPr lang="en-US" sz="1600" b="0" dirty="0" smtClean="0"/>
              <a:t>Artificial </a:t>
            </a:r>
            <a:r>
              <a:rPr lang="en-US" sz="1600" b="0" dirty="0"/>
              <a:t>Nesting Structures </a:t>
            </a:r>
            <a:r>
              <a:rPr lang="en-US" sz="1600" b="0" dirty="0" smtClean="0"/>
              <a:t>- Many wildlife </a:t>
            </a:r>
            <a:r>
              <a:rPr lang="en-US" sz="1600" b="0" dirty="0"/>
              <a:t>species nest in cavities. </a:t>
            </a:r>
            <a:r>
              <a:rPr lang="en-US" sz="1600" b="0" dirty="0" smtClean="0"/>
              <a:t>Natural </a:t>
            </a:r>
            <a:r>
              <a:rPr lang="en-US" sz="1600" b="0" dirty="0"/>
              <a:t>cavities are too </a:t>
            </a:r>
            <a:r>
              <a:rPr lang="en-US" sz="1600" b="0" dirty="0" smtClean="0"/>
              <a:t>few and </a:t>
            </a:r>
            <a:r>
              <a:rPr lang="en-US" sz="1600" b="0" dirty="0"/>
              <a:t>of too poor quality to provide good nesting opportunities. </a:t>
            </a:r>
            <a:r>
              <a:rPr lang="en-US" sz="1600" b="0" dirty="0" smtClean="0"/>
              <a:t>Artificial nesting structures </a:t>
            </a:r>
            <a:r>
              <a:rPr lang="en-US" sz="1600" b="0" dirty="0"/>
              <a:t>benefit wildlife and provide much enjoyment to the builders</a:t>
            </a:r>
            <a:r>
              <a:rPr lang="en-US" sz="1600" b="0" dirty="0" smtClean="0"/>
              <a:t>. </a:t>
            </a:r>
          </a:p>
          <a:p>
            <a:pPr lvl="1"/>
            <a:endParaRPr lang="en-US" sz="1600" b="0" dirty="0" smtClean="0"/>
          </a:p>
          <a:p>
            <a:pPr lvl="1"/>
            <a:endParaRPr lang="en-US" sz="1600" b="0" dirty="0" smtClean="0"/>
          </a:p>
          <a:p>
            <a:pPr lvl="1"/>
            <a:endParaRPr lang="en-US" sz="1600" b="0" dirty="0" smtClean="0"/>
          </a:p>
          <a:p>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527811"/>
            <a:ext cx="3208815" cy="213586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3757870"/>
            <a:ext cx="3208815" cy="2797686"/>
          </a:xfrm>
          <a:prstGeom prst="rect">
            <a:avLst/>
          </a:prstGeom>
        </p:spPr>
      </p:pic>
    </p:spTree>
    <p:extLst>
      <p:ext uri="{BB962C8B-B14F-4D97-AF65-F5344CB8AC3E}">
        <p14:creationId xmlns:p14="http://schemas.microsoft.com/office/powerpoint/2010/main" val="976528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251520" y="1340768"/>
            <a:ext cx="8136830" cy="5112420"/>
          </a:xfrm>
        </p:spPr>
        <p:txBody>
          <a:bodyPr/>
          <a:lstStyle/>
          <a:p>
            <a:r>
              <a:rPr lang="en-US" sz="1600" dirty="0" smtClean="0"/>
              <a:t>Examples of management practices (continued): </a:t>
            </a:r>
          </a:p>
          <a:p>
            <a:pPr lvl="1"/>
            <a:r>
              <a:rPr lang="en-US" sz="1600" b="0" dirty="0" smtClean="0"/>
              <a:t>Wetland </a:t>
            </a:r>
            <a:r>
              <a:rPr lang="en-US" sz="1600" b="0" dirty="0"/>
              <a:t>Habitat Management for </a:t>
            </a:r>
            <a:r>
              <a:rPr lang="en-US" sz="1600" b="0" dirty="0" smtClean="0"/>
              <a:t>Wildlife - Wetlands </a:t>
            </a:r>
            <a:r>
              <a:rPr lang="en-US" sz="1600" b="0" dirty="0"/>
              <a:t>in the United States were considered wastelands </a:t>
            </a:r>
            <a:r>
              <a:rPr lang="en-US" sz="1600" b="0" dirty="0" smtClean="0"/>
              <a:t>that </a:t>
            </a:r>
            <a:r>
              <a:rPr lang="en-US" sz="1600" b="0" dirty="0"/>
              <a:t>needed to be filled or drained to </a:t>
            </a:r>
            <a:r>
              <a:rPr lang="en-US" sz="1600" b="0" dirty="0" smtClean="0"/>
              <a:t>be made </a:t>
            </a:r>
            <a:r>
              <a:rPr lang="en-US" sz="1600" b="0" dirty="0"/>
              <a:t>usable and profitable. </a:t>
            </a:r>
            <a:r>
              <a:rPr lang="en-US" sz="1600" b="0" dirty="0" smtClean="0"/>
              <a:t>Wetlands </a:t>
            </a:r>
            <a:r>
              <a:rPr lang="en-US" sz="1600" b="0" dirty="0"/>
              <a:t>are now viewed as valuable real estate that needs to </a:t>
            </a:r>
            <a:r>
              <a:rPr lang="en-US" sz="1600" b="0" dirty="0" smtClean="0"/>
              <a:t>be protected and restored. Wetlands </a:t>
            </a:r>
            <a:r>
              <a:rPr lang="en-US" sz="1600" b="0" dirty="0"/>
              <a:t>are particularly important to wildlife. Nearly 32% </a:t>
            </a:r>
            <a:r>
              <a:rPr lang="en-US" sz="1600" b="0" dirty="0" smtClean="0"/>
              <a:t>of Ohio’s </a:t>
            </a:r>
            <a:r>
              <a:rPr lang="en-US" sz="1600" b="0" dirty="0"/>
              <a:t>endangered and threatened wild species live in wetland habitat. Over one-third </a:t>
            </a:r>
            <a:r>
              <a:rPr lang="en-US" sz="1600" b="0" dirty="0" smtClean="0"/>
              <a:t>of Ohio’s </a:t>
            </a:r>
            <a:r>
              <a:rPr lang="en-US" sz="1600" b="0" dirty="0"/>
              <a:t>wildlife depend upon wetlands for its survival.</a:t>
            </a:r>
            <a:endParaRPr lang="en-US" sz="1600" b="0" dirty="0"/>
          </a:p>
          <a:p>
            <a:pPr lvl="1"/>
            <a:endParaRPr lang="en-US" sz="1600" b="0" dirty="0" smtClean="0"/>
          </a:p>
          <a:p>
            <a:pPr lvl="1"/>
            <a:endParaRPr lang="en-US" sz="1600" b="0" dirty="0" smtClean="0"/>
          </a:p>
          <a:p>
            <a:pPr lvl="1"/>
            <a:endParaRPr lang="en-US" sz="1600" b="0" dirty="0" smtClean="0"/>
          </a:p>
          <a:p>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316" y="3304467"/>
            <a:ext cx="4551238" cy="3146017"/>
          </a:xfrm>
          <a:prstGeom prst="rect">
            <a:avLst/>
          </a:prstGeom>
        </p:spPr>
      </p:pic>
    </p:spTree>
    <p:extLst>
      <p:ext uri="{BB962C8B-B14F-4D97-AF65-F5344CB8AC3E}">
        <p14:creationId xmlns:p14="http://schemas.microsoft.com/office/powerpoint/2010/main" val="1998625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4" y="188913"/>
            <a:ext cx="7128197" cy="649287"/>
          </a:xfrm>
        </p:spPr>
        <p:txBody>
          <a:bodyPr/>
          <a:lstStyle/>
          <a:p>
            <a:r>
              <a:rPr lang="en-US" dirty="0">
                <a:latin typeface="Tahoma" pitchFamily="34" charset="0"/>
              </a:rPr>
              <a:t>Fish and Wildlife Management </a:t>
            </a:r>
            <a:br>
              <a:rPr lang="en-US" dirty="0">
                <a:latin typeface="Tahoma" pitchFamily="34" charset="0"/>
              </a:rPr>
            </a:br>
            <a:r>
              <a:rPr lang="en-US" dirty="0">
                <a:latin typeface="Tahoma" pitchFamily="34" charset="0"/>
              </a:rPr>
              <a:t>Merit </a:t>
            </a:r>
            <a:r>
              <a:rPr lang="en-US" dirty="0" smtClean="0">
                <a:latin typeface="Tahoma" pitchFamily="34" charset="0"/>
              </a:rPr>
              <a:t>Badge Requirements</a:t>
            </a:r>
            <a:endParaRPr lang="uk-UA" dirty="0">
              <a:latin typeface="Tahoma" pitchFamily="34" charset="0"/>
            </a:endParaRPr>
          </a:p>
        </p:txBody>
      </p:sp>
      <p:sp>
        <p:nvSpPr>
          <p:cNvPr id="36867" name="Rectangle 3"/>
          <p:cNvSpPr>
            <a:spLocks noGrp="1" noChangeArrowheads="1"/>
          </p:cNvSpPr>
          <p:nvPr>
            <p:ph type="body" idx="1"/>
          </p:nvPr>
        </p:nvSpPr>
        <p:spPr>
          <a:xfrm>
            <a:off x="1331913" y="1341438"/>
            <a:ext cx="6553200" cy="4535487"/>
          </a:xfrm>
        </p:spPr>
        <p:txBody>
          <a:bodyPr/>
          <a:lstStyle/>
          <a:p>
            <a:pPr lvl="0" eaLnBrk="0" hangingPunct="0">
              <a:spcBef>
                <a:spcPct val="0"/>
              </a:spcBef>
              <a:buFont typeface="+mj-lt"/>
              <a:buAutoNum type="arabicPeriod"/>
            </a:pPr>
            <a:r>
              <a:rPr lang="en-US" altLang="en-US" sz="1800" dirty="0"/>
              <a:t>Describe the meaning and purposes of fish and wildlife conservation and management. </a:t>
            </a:r>
          </a:p>
          <a:p>
            <a:pPr lvl="0" eaLnBrk="0" hangingPunct="0">
              <a:spcBef>
                <a:spcPct val="0"/>
              </a:spcBef>
              <a:buFont typeface="+mj-lt"/>
              <a:buAutoNum type="arabicPeriod"/>
            </a:pPr>
            <a:r>
              <a:rPr lang="en-US" altLang="en-US" sz="1800" dirty="0"/>
              <a:t>List and discuss at least three major problems that continue to threaten your state's fish and wildlife resources. </a:t>
            </a:r>
          </a:p>
          <a:p>
            <a:pPr lvl="0" eaLnBrk="0" hangingPunct="0">
              <a:spcBef>
                <a:spcPct val="0"/>
              </a:spcBef>
              <a:buFont typeface="+mj-lt"/>
              <a:buAutoNum type="arabicPeriod"/>
            </a:pPr>
            <a:r>
              <a:rPr lang="en-US" altLang="en-US" sz="1800" dirty="0"/>
              <a:t>Describe some ways in which everyone can help with fish and wildlife conservation. </a:t>
            </a:r>
          </a:p>
          <a:p>
            <a:pPr lvl="0" eaLnBrk="0" hangingPunct="0">
              <a:spcBef>
                <a:spcPct val="0"/>
              </a:spcBef>
              <a:buFont typeface="+mj-lt"/>
              <a:buAutoNum type="arabicPeriod"/>
            </a:pPr>
            <a:r>
              <a:rPr lang="en-US" altLang="en-US" sz="1800" dirty="0"/>
              <a:t>List and describe five major fish and wildlife management practices used by managers in your state.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
        <p:nvSpPr>
          <p:cNvPr id="4"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5</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Do ONE of the following:</a:t>
            </a:r>
          </a:p>
          <a:p>
            <a:pPr marL="685800" lvl="1" indent="-228600" eaLnBrk="0" hangingPunct="0">
              <a:spcBef>
                <a:spcPct val="0"/>
              </a:spcBef>
              <a:buFont typeface="+mj-lt"/>
              <a:buAutoNum type="alphaLcPeriod"/>
            </a:pPr>
            <a:r>
              <a:rPr lang="en-US" altLang="en-US" sz="1400" b="0" dirty="0">
                <a:solidFill>
                  <a:schemeClr val="tx1"/>
                </a:solidFill>
              </a:rPr>
              <a:t>Construct, erect, and check regularly at least two artificial nest boxes (wood duck, bluebird, squirrel, etc.) and keep written records for one nesting season. </a:t>
            </a:r>
          </a:p>
          <a:p>
            <a:pPr marL="685800" lvl="1" indent="-228600" eaLnBrk="0" hangingPunct="0">
              <a:spcBef>
                <a:spcPct val="0"/>
              </a:spcBef>
              <a:buFont typeface="+mj-lt"/>
              <a:buAutoNum type="alphaLcPeriod"/>
            </a:pPr>
            <a:r>
              <a:rPr lang="en-US" altLang="en-US" sz="1400" b="0" dirty="0">
                <a:solidFill>
                  <a:schemeClr val="tx1"/>
                </a:solidFill>
              </a:rPr>
              <a:t>Construct, erect, and check regularly bird feeders and keep written records of the kinds of birds visiting the feeders. </a:t>
            </a:r>
          </a:p>
          <a:p>
            <a:pPr marL="685800" lvl="1" indent="-228600" eaLnBrk="0" hangingPunct="0">
              <a:spcBef>
                <a:spcPct val="0"/>
              </a:spcBef>
              <a:buFont typeface="+mj-lt"/>
              <a:buAutoNum type="alphaLcPeriod"/>
            </a:pPr>
            <a:r>
              <a:rPr lang="en-US" altLang="en-US" sz="1400" b="0" dirty="0">
                <a:solidFill>
                  <a:schemeClr val="tx1"/>
                </a:solidFill>
              </a:rPr>
              <a:t>Develop and implement a fishery improvement project or a backyard wildlife habitat improvement project. Share the results with your counselor. </a:t>
            </a:r>
          </a:p>
          <a:p>
            <a:pPr marL="685800" lvl="1" indent="-228600" eaLnBrk="0" hangingPunct="0">
              <a:spcBef>
                <a:spcPct val="0"/>
              </a:spcBef>
              <a:buFont typeface="+mj-lt"/>
              <a:buAutoNum type="alphaLcPeriod"/>
            </a:pPr>
            <a:r>
              <a:rPr lang="en-US" altLang="en-US" sz="1400" b="0" dirty="0">
                <a:solidFill>
                  <a:schemeClr val="tx1"/>
                </a:solidFill>
              </a:rPr>
              <a:t>Design and construct a wildlife blind near a game trail, water hole, salt lick, bird feeder, or birdbath and take good photographs or make sketches from the blind of any combination of 10 wild birds, mammals, reptiles, or amphibians. </a:t>
            </a: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Tree>
    <p:extLst>
      <p:ext uri="{BB962C8B-B14F-4D97-AF65-F5344CB8AC3E}">
        <p14:creationId xmlns:p14="http://schemas.microsoft.com/office/powerpoint/2010/main" val="3575262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a:t>
            </a:r>
            <a:endParaRPr lang="en-US" dirty="0"/>
          </a:p>
        </p:txBody>
      </p:sp>
      <p:sp>
        <p:nvSpPr>
          <p:cNvPr id="3" name="Content Placeholder 2"/>
          <p:cNvSpPr>
            <a:spLocks noGrp="1"/>
          </p:cNvSpPr>
          <p:nvPr>
            <p:ph idx="1"/>
          </p:nvPr>
        </p:nvSpPr>
        <p:spPr>
          <a:xfrm>
            <a:off x="395536" y="1340768"/>
            <a:ext cx="5544616" cy="5112420"/>
          </a:xfrm>
        </p:spPr>
        <p:txBody>
          <a:bodyPr/>
          <a:lstStyle/>
          <a:p>
            <a:r>
              <a:rPr lang="en-US" sz="1800" dirty="0" smtClean="0"/>
              <a:t>Download Bluebird House Plans and Instructions. </a:t>
            </a:r>
            <a:endParaRPr lang="en-US" sz="1800" dirty="0"/>
          </a:p>
          <a:p>
            <a:endParaRPr lang="en-US" sz="1800" dirty="0" smtClean="0"/>
          </a:p>
          <a:p>
            <a:endParaRPr lang="en-US" sz="1800" dirty="0" smtClean="0"/>
          </a:p>
          <a:p>
            <a:pPr marL="0" indent="0">
              <a:buNone/>
            </a:pPr>
            <a:r>
              <a:rPr lang="en-US" sz="1800" dirty="0" smtClean="0"/>
              <a:t>		    or</a:t>
            </a:r>
            <a:endParaRPr lang="en-US" sz="1800" dirty="0"/>
          </a:p>
          <a:p>
            <a:endParaRPr lang="en-US" sz="1800" dirty="0" smtClean="0"/>
          </a:p>
          <a:p>
            <a:endParaRPr lang="en-US" sz="1800" dirty="0"/>
          </a:p>
          <a:p>
            <a:r>
              <a:rPr lang="en-US" sz="1800" dirty="0" smtClean="0"/>
              <a:t>Download Build a Duck Nest Box. </a:t>
            </a:r>
          </a:p>
          <a:p>
            <a:endParaRPr lang="en-US" sz="1800" dirty="0"/>
          </a:p>
          <a:p>
            <a:endParaRPr lang="en-US" sz="1800" dirty="0" smtClean="0"/>
          </a:p>
          <a:p>
            <a:pPr marL="0" indent="0">
              <a:buNone/>
            </a:pPr>
            <a:r>
              <a:rPr lang="en-US" sz="1800" dirty="0" smtClean="0"/>
              <a:t>		   or</a:t>
            </a:r>
            <a:endParaRPr lang="en-US" sz="1800" dirty="0"/>
          </a:p>
          <a:p>
            <a:endParaRPr lang="en-US" sz="1800" dirty="0" smtClean="0"/>
          </a:p>
          <a:p>
            <a:endParaRPr lang="en-US" sz="1800" dirty="0" smtClean="0"/>
          </a:p>
          <a:p>
            <a:r>
              <a:rPr lang="en-US" sz="1800" dirty="0" smtClean="0"/>
              <a:t>Download Bat Box Plans.</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8087" y="559267"/>
            <a:ext cx="2793504" cy="18623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087" y="2421603"/>
            <a:ext cx="2793504" cy="20974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8088" y="4502870"/>
            <a:ext cx="2793504" cy="1787842"/>
          </a:xfrm>
          <a:prstGeom prst="rect">
            <a:avLst/>
          </a:prstGeom>
        </p:spPr>
      </p:pic>
    </p:spTree>
    <p:extLst>
      <p:ext uri="{BB962C8B-B14F-4D97-AF65-F5344CB8AC3E}">
        <p14:creationId xmlns:p14="http://schemas.microsoft.com/office/powerpoint/2010/main" val="69250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5b</a:t>
            </a:r>
            <a:endParaRPr lang="en-US" dirty="0"/>
          </a:p>
        </p:txBody>
      </p:sp>
      <p:sp>
        <p:nvSpPr>
          <p:cNvPr id="3" name="Content Placeholder 2"/>
          <p:cNvSpPr>
            <a:spLocks noGrp="1"/>
          </p:cNvSpPr>
          <p:nvPr>
            <p:ph idx="1"/>
          </p:nvPr>
        </p:nvSpPr>
        <p:spPr>
          <a:xfrm>
            <a:off x="1619250" y="1052513"/>
            <a:ext cx="3888854" cy="5400675"/>
          </a:xfrm>
        </p:spPr>
        <p:txBody>
          <a:bodyPr/>
          <a:lstStyle/>
          <a:p>
            <a:r>
              <a:rPr lang="en-US" sz="1800" dirty="0" smtClean="0"/>
              <a:t>Download How to Build a Bird Feeder with Recycled Materials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124744"/>
            <a:ext cx="3073524" cy="3073524"/>
          </a:xfrm>
          <a:prstGeom prst="rect">
            <a:avLst/>
          </a:prstGeom>
        </p:spPr>
      </p:pic>
    </p:spTree>
    <p:extLst>
      <p:ext uri="{BB962C8B-B14F-4D97-AF65-F5344CB8AC3E}">
        <p14:creationId xmlns:p14="http://schemas.microsoft.com/office/powerpoint/2010/main" val="233948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5c</a:t>
            </a:r>
            <a:endParaRPr lang="en-US" dirty="0"/>
          </a:p>
        </p:txBody>
      </p:sp>
      <p:sp>
        <p:nvSpPr>
          <p:cNvPr id="3" name="Content Placeholder 2"/>
          <p:cNvSpPr>
            <a:spLocks noGrp="1"/>
          </p:cNvSpPr>
          <p:nvPr>
            <p:ph idx="1"/>
          </p:nvPr>
        </p:nvSpPr>
        <p:spPr>
          <a:xfrm>
            <a:off x="4823520" y="1268760"/>
            <a:ext cx="3924944" cy="5184428"/>
          </a:xfrm>
        </p:spPr>
        <p:txBody>
          <a:bodyPr/>
          <a:lstStyle/>
          <a:p>
            <a:r>
              <a:rPr lang="en-US" sz="1800" dirty="0" smtClean="0"/>
              <a:t>Download Brush Piles for Wildlife</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268761"/>
            <a:ext cx="4356511" cy="2952328"/>
          </a:xfrm>
          <a:prstGeom prst="rect">
            <a:avLst/>
          </a:prstGeom>
        </p:spPr>
      </p:pic>
    </p:spTree>
    <p:extLst>
      <p:ext uri="{BB962C8B-B14F-4D97-AF65-F5344CB8AC3E}">
        <p14:creationId xmlns:p14="http://schemas.microsoft.com/office/powerpoint/2010/main" val="1189772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5d</a:t>
            </a:r>
            <a:endParaRPr lang="en-US" dirty="0"/>
          </a:p>
        </p:txBody>
      </p:sp>
      <p:sp>
        <p:nvSpPr>
          <p:cNvPr id="3" name="Content Placeholder 2"/>
          <p:cNvSpPr>
            <a:spLocks noGrp="1"/>
          </p:cNvSpPr>
          <p:nvPr>
            <p:ph idx="1"/>
          </p:nvPr>
        </p:nvSpPr>
        <p:spPr>
          <a:xfrm>
            <a:off x="323528" y="1412776"/>
            <a:ext cx="5112568" cy="5040412"/>
          </a:xfrm>
        </p:spPr>
        <p:txBody>
          <a:bodyPr/>
          <a:lstStyle/>
          <a:p>
            <a:r>
              <a:rPr lang="en-US" sz="1800" dirty="0" smtClean="0"/>
              <a:t>Download Wildlife Viewing Blind Instructions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1556792"/>
            <a:ext cx="3185420" cy="3717032"/>
          </a:xfrm>
          <a:prstGeom prst="rect">
            <a:avLst/>
          </a:prstGeom>
        </p:spPr>
      </p:pic>
    </p:spTree>
    <p:extLst>
      <p:ext uri="{BB962C8B-B14F-4D97-AF65-F5344CB8AC3E}">
        <p14:creationId xmlns:p14="http://schemas.microsoft.com/office/powerpoint/2010/main" val="4196317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6</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Do ONE of the following:</a:t>
            </a:r>
          </a:p>
          <a:p>
            <a:pPr marL="685800" lvl="1" indent="-228600" eaLnBrk="0" hangingPunct="0">
              <a:spcBef>
                <a:spcPct val="0"/>
              </a:spcBef>
              <a:buFont typeface="+mj-lt"/>
              <a:buAutoNum type="alphaLcPeriod"/>
            </a:pPr>
            <a:r>
              <a:rPr lang="en-US" altLang="en-US" sz="1400" b="0" dirty="0">
                <a:solidFill>
                  <a:schemeClr val="tx1"/>
                </a:solidFill>
              </a:rPr>
              <a:t>Observe and record 25 species of wildlife. Your list may include mammals, birds, reptiles, amphibians, and fish. Write down when and where each animal was seen. </a:t>
            </a:r>
          </a:p>
          <a:p>
            <a:pPr marL="685800" lvl="1" indent="-228600" eaLnBrk="0" hangingPunct="0">
              <a:spcBef>
                <a:spcPct val="0"/>
              </a:spcBef>
              <a:buFont typeface="+mj-lt"/>
              <a:buAutoNum type="alphaLcPeriod"/>
            </a:pPr>
            <a:r>
              <a:rPr lang="en-US" altLang="en-US" sz="1400" b="0" dirty="0">
                <a:solidFill>
                  <a:schemeClr val="tx1"/>
                </a:solidFill>
              </a:rPr>
              <a:t>List the wildlife species in your state that are classified as endangered, threatened, exotic, non-native, game species, furbearers, or migratory game birds. Discuss with your counselor management practices in place or being developed for at least three of these species. </a:t>
            </a:r>
          </a:p>
          <a:p>
            <a:pPr marL="685800" lvl="1" indent="-228600" eaLnBrk="0" hangingPunct="0">
              <a:spcBef>
                <a:spcPct val="0"/>
              </a:spcBef>
              <a:buFont typeface="+mj-lt"/>
              <a:buAutoNum type="alphaLcPeriod"/>
            </a:pPr>
            <a:r>
              <a:rPr lang="en-US" altLang="en-US" sz="1400" b="0" dirty="0">
                <a:solidFill>
                  <a:schemeClr val="tx1"/>
                </a:solidFill>
              </a:rPr>
              <a:t>Start a scrapbook of North American fish and wildlife. Insert markers to divide the book into separate parts for mammals, birds, reptiles, amphibians, and fish. Collect articles on such subjects as life histories, habitat, behavior, and feeding habits on all of the five categories and place them in your notebook accordingly. Articles and pictures may be taken from newspapers or science, nature, and outdoor magazines, or from other sources including the internet (with your parent's permission). Enter at least five articles on mammals, five on birds, five on reptiles, five on amphibians, and five on fish. Put each animal on a separate sheet in alphabetical order. Include pictures whenever possible.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Tree>
    <p:extLst>
      <p:ext uri="{BB962C8B-B14F-4D97-AF65-F5344CB8AC3E}">
        <p14:creationId xmlns:p14="http://schemas.microsoft.com/office/powerpoint/2010/main" val="451633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6082671"/>
              </p:ext>
            </p:extLst>
          </p:nvPr>
        </p:nvGraphicFramePr>
        <p:xfrm>
          <a:off x="611561" y="1052513"/>
          <a:ext cx="7776791" cy="5191760"/>
        </p:xfrm>
        <a:graphic>
          <a:graphicData uri="http://schemas.openxmlformats.org/drawingml/2006/table">
            <a:tbl>
              <a:tblPr firstRow="1" bandRow="1">
                <a:tableStyleId>{5C22544A-7EE6-4342-B048-85BDC9FD1C3A}</a:tableStyleId>
              </a:tblPr>
              <a:tblGrid>
                <a:gridCol w="3744415"/>
                <a:gridCol w="2016188"/>
                <a:gridCol w="2016188"/>
              </a:tblGrid>
              <a:tr h="370840">
                <a:tc>
                  <a:txBody>
                    <a:bodyPr/>
                    <a:lstStyle/>
                    <a:p>
                      <a:r>
                        <a:rPr lang="en-US" b="0" dirty="0" smtClean="0"/>
                        <a:t>Species</a:t>
                      </a:r>
                      <a:endParaRPr lang="en-US" b="0" dirty="0"/>
                    </a:p>
                  </a:txBody>
                  <a:tcPr anchor="b"/>
                </a:tc>
                <a:tc>
                  <a:txBody>
                    <a:bodyPr/>
                    <a:lstStyle/>
                    <a:p>
                      <a:pPr algn="ctr"/>
                      <a:r>
                        <a:rPr lang="en-US" b="0" dirty="0" smtClean="0"/>
                        <a:t>When Seen</a:t>
                      </a:r>
                      <a:endParaRPr lang="en-US" b="0" dirty="0"/>
                    </a:p>
                  </a:txBody>
                  <a:tcPr anchor="b"/>
                </a:tc>
                <a:tc>
                  <a:txBody>
                    <a:bodyPr/>
                    <a:lstStyle/>
                    <a:p>
                      <a:pPr algn="ctr"/>
                      <a:r>
                        <a:rPr lang="en-US" b="0" dirty="0" smtClean="0"/>
                        <a:t>Where Seen</a:t>
                      </a:r>
                      <a:endParaRPr lang="en-US" b="0" dirty="0"/>
                    </a:p>
                  </a:txBody>
                  <a:tcPr anchor="b"/>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571101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0970027"/>
              </p:ext>
            </p:extLst>
          </p:nvPr>
        </p:nvGraphicFramePr>
        <p:xfrm>
          <a:off x="467546" y="1052513"/>
          <a:ext cx="8208912" cy="5217160"/>
        </p:xfrm>
        <a:graphic>
          <a:graphicData uri="http://schemas.openxmlformats.org/drawingml/2006/table">
            <a:tbl>
              <a:tblPr firstRow="1" bandRow="1">
                <a:tableStyleId>{5C22544A-7EE6-4342-B048-85BDC9FD1C3A}</a:tableStyleId>
              </a:tblPr>
              <a:tblGrid>
                <a:gridCol w="1804024"/>
                <a:gridCol w="914984"/>
                <a:gridCol w="914984"/>
                <a:gridCol w="914984"/>
                <a:gridCol w="914984"/>
                <a:gridCol w="914984"/>
                <a:gridCol w="914984"/>
                <a:gridCol w="914984"/>
              </a:tblGrid>
              <a:tr h="370840">
                <a:tc>
                  <a:txBody>
                    <a:bodyPr/>
                    <a:lstStyle/>
                    <a:p>
                      <a:r>
                        <a:rPr lang="en-US" sz="1200" b="0" i="0" u="none" strike="noStrike" kern="1200" baseline="0" dirty="0" smtClean="0">
                          <a:solidFill>
                            <a:schemeClr val="lt1"/>
                          </a:solidFill>
                          <a:latin typeface="+mn-lt"/>
                          <a:ea typeface="+mn-ea"/>
                          <a:cs typeface="+mn-cs"/>
                        </a:rPr>
                        <a:t>Wildlife Species</a:t>
                      </a:r>
                      <a:endParaRPr lang="en-US" sz="1200" dirty="0"/>
                    </a:p>
                  </a:txBody>
                  <a:tcPr anchor="b"/>
                </a:tc>
                <a:tc>
                  <a:txBody>
                    <a:bodyPr/>
                    <a:lstStyle/>
                    <a:p>
                      <a:pPr algn="ctr"/>
                      <a:r>
                        <a:rPr lang="en-US" sz="1000" b="0" dirty="0" smtClean="0"/>
                        <a:t>Endangered</a:t>
                      </a:r>
                      <a:endParaRPr lang="en-US" sz="1000" b="0" dirty="0"/>
                    </a:p>
                  </a:txBody>
                  <a:tcPr anchor="b"/>
                </a:tc>
                <a:tc>
                  <a:txBody>
                    <a:bodyPr/>
                    <a:lstStyle/>
                    <a:p>
                      <a:pPr algn="ctr"/>
                      <a:r>
                        <a:rPr lang="en-US" sz="1000" b="0" dirty="0" smtClean="0"/>
                        <a:t>Threatened</a:t>
                      </a:r>
                      <a:endParaRPr lang="en-US" sz="1000" b="0" dirty="0"/>
                    </a:p>
                  </a:txBody>
                  <a:tcPr anchor="b"/>
                </a:tc>
                <a:tc>
                  <a:txBody>
                    <a:bodyPr/>
                    <a:lstStyle/>
                    <a:p>
                      <a:pPr algn="ctr"/>
                      <a:r>
                        <a:rPr lang="en-US" sz="1000" b="0" dirty="0" smtClean="0"/>
                        <a:t>Exotic</a:t>
                      </a:r>
                      <a:endParaRPr lang="en-US" sz="1000" b="0" dirty="0"/>
                    </a:p>
                  </a:txBody>
                  <a:tcPr anchor="b"/>
                </a:tc>
                <a:tc>
                  <a:txBody>
                    <a:bodyPr/>
                    <a:lstStyle/>
                    <a:p>
                      <a:pPr algn="ctr"/>
                      <a:r>
                        <a:rPr lang="en-US" sz="1000" b="0" dirty="0" smtClean="0"/>
                        <a:t>Non-native</a:t>
                      </a:r>
                      <a:endParaRPr lang="en-US" sz="1000" b="0" dirty="0"/>
                    </a:p>
                  </a:txBody>
                  <a:tcPr anchor="b"/>
                </a:tc>
                <a:tc>
                  <a:txBody>
                    <a:bodyPr/>
                    <a:lstStyle/>
                    <a:p>
                      <a:pPr algn="ctr"/>
                      <a:r>
                        <a:rPr lang="en-US" sz="1000" b="0" dirty="0" smtClean="0"/>
                        <a:t>Game Species</a:t>
                      </a:r>
                      <a:endParaRPr lang="en-US" sz="1000" b="0" dirty="0"/>
                    </a:p>
                  </a:txBody>
                  <a:tcPr anchor="b"/>
                </a:tc>
                <a:tc>
                  <a:txBody>
                    <a:bodyPr/>
                    <a:lstStyle/>
                    <a:p>
                      <a:pPr algn="ctr"/>
                      <a:r>
                        <a:rPr lang="en-US" sz="1000" b="0" dirty="0" smtClean="0"/>
                        <a:t>Furbearer</a:t>
                      </a:r>
                      <a:endParaRPr lang="en-US" sz="1000" b="0" dirty="0"/>
                    </a:p>
                  </a:txBody>
                  <a:tcPr anchor="b"/>
                </a:tc>
                <a:tc>
                  <a:txBody>
                    <a:bodyPr/>
                    <a:lstStyle/>
                    <a:p>
                      <a:pPr algn="ctr"/>
                      <a:r>
                        <a:rPr lang="en-US" sz="1000" b="0" dirty="0" smtClean="0"/>
                        <a:t>Migratory Game</a:t>
                      </a:r>
                      <a:r>
                        <a:rPr lang="en-US" sz="1000" b="0" baseline="0" dirty="0" smtClean="0"/>
                        <a:t> Bird</a:t>
                      </a:r>
                      <a:endParaRPr lang="en-US" sz="1000" b="0" dirty="0"/>
                    </a:p>
                  </a:txBody>
                  <a:tcPr anchor="b"/>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58424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344221" cy="508000"/>
          </a:xfrm>
        </p:spPr>
        <p:txBody>
          <a:bodyPr/>
          <a:lstStyle/>
          <a:p>
            <a:r>
              <a:rPr lang="en-US" sz="2400" dirty="0" smtClean="0"/>
              <a:t>Management Practices for Endangered Species</a:t>
            </a:r>
            <a:endParaRPr lang="en-US" sz="2400" dirty="0"/>
          </a:p>
        </p:txBody>
      </p:sp>
      <p:sp>
        <p:nvSpPr>
          <p:cNvPr id="3" name="Content Placeholder 2"/>
          <p:cNvSpPr>
            <a:spLocks noGrp="1"/>
          </p:cNvSpPr>
          <p:nvPr>
            <p:ph idx="1"/>
          </p:nvPr>
        </p:nvSpPr>
        <p:spPr>
          <a:xfrm>
            <a:off x="3491880" y="1052513"/>
            <a:ext cx="5328592" cy="5400675"/>
          </a:xfrm>
        </p:spPr>
        <p:txBody>
          <a:bodyPr/>
          <a:lstStyle/>
          <a:p>
            <a:r>
              <a:rPr lang="en-US" sz="1800" dirty="0"/>
              <a:t>The process of developing a recovery plan is unique for each species. </a:t>
            </a:r>
            <a:r>
              <a:rPr lang="en-US" sz="1800" dirty="0" smtClean="0"/>
              <a:t>Factors considered include:</a:t>
            </a:r>
            <a:endParaRPr lang="en-US" sz="1800" dirty="0"/>
          </a:p>
          <a:p>
            <a:pPr lvl="1"/>
            <a:r>
              <a:rPr lang="en-US" sz="1600" b="0" dirty="0"/>
              <a:t>the types of factors that threaten the </a:t>
            </a:r>
            <a:r>
              <a:rPr lang="en-US" sz="1600" b="0" dirty="0" smtClean="0"/>
              <a:t>species</a:t>
            </a:r>
            <a:endParaRPr lang="en-US" sz="1600" b="0" dirty="0"/>
          </a:p>
          <a:p>
            <a:pPr lvl="1"/>
            <a:r>
              <a:rPr lang="en-US" sz="1600" b="0" dirty="0"/>
              <a:t>the magnitude of those </a:t>
            </a:r>
            <a:r>
              <a:rPr lang="en-US" sz="1600" b="0" dirty="0" smtClean="0"/>
              <a:t>threats</a:t>
            </a:r>
            <a:endParaRPr lang="en-US" sz="1600" b="0" dirty="0"/>
          </a:p>
          <a:p>
            <a:pPr lvl="1"/>
            <a:r>
              <a:rPr lang="en-US" sz="1600" b="0" dirty="0"/>
              <a:t>the degree to which the threats can </a:t>
            </a:r>
            <a:r>
              <a:rPr lang="en-US" sz="1600" b="0" dirty="0" smtClean="0"/>
              <a:t>reversed</a:t>
            </a:r>
          </a:p>
          <a:p>
            <a:pPr lvl="1"/>
            <a:r>
              <a:rPr lang="en-US" sz="1600" b="0" dirty="0" smtClean="0"/>
              <a:t>the </a:t>
            </a:r>
            <a:r>
              <a:rPr lang="en-US" sz="1600" b="0" dirty="0"/>
              <a:t>biology of the </a:t>
            </a:r>
            <a:r>
              <a:rPr lang="en-US" sz="1600" b="0" dirty="0" smtClean="0"/>
              <a:t>species </a:t>
            </a:r>
          </a:p>
          <a:p>
            <a:pPr lvl="1"/>
            <a:r>
              <a:rPr lang="en-US" sz="1600" b="0" dirty="0" smtClean="0"/>
              <a:t>the </a:t>
            </a:r>
            <a:r>
              <a:rPr lang="en-US" sz="1600" b="0" dirty="0"/>
              <a:t>current number of individuals of the </a:t>
            </a:r>
            <a:r>
              <a:rPr lang="en-US" sz="1600" b="0" dirty="0" smtClean="0"/>
              <a:t>species </a:t>
            </a:r>
            <a:r>
              <a:rPr lang="en-US" sz="1600" b="0" dirty="0"/>
              <a:t>and their </a:t>
            </a:r>
            <a:r>
              <a:rPr lang="en-US" sz="1600" b="0" dirty="0" smtClean="0"/>
              <a:t>distributions</a:t>
            </a:r>
            <a:endParaRPr lang="en-US" sz="1600" b="0" dirty="0"/>
          </a:p>
          <a:p>
            <a:r>
              <a:rPr lang="en-US" sz="1800" dirty="0"/>
              <a:t>Recovery plans that have been </a:t>
            </a:r>
            <a:r>
              <a:rPr lang="en-US" sz="1800" dirty="0" smtClean="0"/>
              <a:t>developed since </a:t>
            </a:r>
            <a:r>
              <a:rPr lang="en-US" sz="1800" dirty="0"/>
              <a:t>1978 are available </a:t>
            </a:r>
            <a:r>
              <a:rPr lang="en-US" sz="1800" dirty="0" smtClean="0"/>
              <a:t>online by clicking on the </a:t>
            </a:r>
            <a:r>
              <a:rPr lang="en-US" sz="1800" b="1" dirty="0" smtClean="0">
                <a:hlinkClick r:id="rId2"/>
              </a:rPr>
              <a:t>Endangered Species Recovery Plans</a:t>
            </a:r>
            <a:r>
              <a:rPr lang="en-US" sz="1800" dirty="0" smtClean="0"/>
              <a:t> link. </a:t>
            </a:r>
            <a:endParaRPr lang="en-US" sz="1800" dirty="0"/>
          </a:p>
        </p:txBody>
      </p:sp>
      <p:pic>
        <p:nvPicPr>
          <p:cNvPr id="5" name="Picture 4"/>
          <p:cNvPicPr>
            <a:picLocks noChangeAspect="1"/>
          </p:cNvPicPr>
          <p:nvPr/>
        </p:nvPicPr>
        <p:blipFill rotWithShape="1">
          <a:blip r:embed="rId3"/>
          <a:srcRect l="2750" t="3443" r="2750" b="5661"/>
          <a:stretch/>
        </p:blipFill>
        <p:spPr>
          <a:xfrm>
            <a:off x="252114" y="1196752"/>
            <a:ext cx="3147276" cy="2304256"/>
          </a:xfrm>
          <a:prstGeom prst="rect">
            <a:avLst/>
          </a:prstGeom>
        </p:spPr>
      </p:pic>
    </p:spTree>
    <p:extLst>
      <p:ext uri="{BB962C8B-B14F-4D97-AF65-F5344CB8AC3E}">
        <p14:creationId xmlns:p14="http://schemas.microsoft.com/office/powerpoint/2010/main" val="1985525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6c</a:t>
            </a:r>
            <a:endParaRPr lang="en-US" dirty="0"/>
          </a:p>
        </p:txBody>
      </p:sp>
      <p:sp>
        <p:nvSpPr>
          <p:cNvPr id="3" name="Content Placeholder 2"/>
          <p:cNvSpPr>
            <a:spLocks noGrp="1"/>
          </p:cNvSpPr>
          <p:nvPr>
            <p:ph idx="1"/>
          </p:nvPr>
        </p:nvSpPr>
        <p:spPr>
          <a:xfrm>
            <a:off x="899592" y="1052513"/>
            <a:ext cx="7488758" cy="648295"/>
          </a:xfrm>
        </p:spPr>
        <p:txBody>
          <a:bodyPr/>
          <a:lstStyle/>
          <a:p>
            <a:r>
              <a:rPr lang="en-US" sz="2000" dirty="0" smtClean="0"/>
              <a:t>Click on the following link to download </a:t>
            </a:r>
            <a:r>
              <a:rPr lang="en-US" sz="2000" dirty="0" smtClean="0">
                <a:hlinkClick r:id="rId2"/>
              </a:rPr>
              <a:t>Wildlife Fact Sheets</a:t>
            </a:r>
            <a:endParaRPr lang="en-US" sz="2000" dirty="0"/>
          </a:p>
        </p:txBody>
      </p:sp>
      <p:pic>
        <p:nvPicPr>
          <p:cNvPr id="4" name="Picture 3"/>
          <p:cNvPicPr>
            <a:picLocks noChangeAspect="1"/>
          </p:cNvPicPr>
          <p:nvPr/>
        </p:nvPicPr>
        <p:blipFill>
          <a:blip r:embed="rId3"/>
          <a:stretch>
            <a:fillRect/>
          </a:stretch>
        </p:blipFill>
        <p:spPr>
          <a:xfrm>
            <a:off x="2699792" y="1556792"/>
            <a:ext cx="3857625" cy="5000625"/>
          </a:xfrm>
          <a:prstGeom prst="rect">
            <a:avLst/>
          </a:prstGeom>
        </p:spPr>
      </p:pic>
    </p:spTree>
    <p:extLst>
      <p:ext uri="{BB962C8B-B14F-4D97-AF65-F5344CB8AC3E}">
        <p14:creationId xmlns:p14="http://schemas.microsoft.com/office/powerpoint/2010/main" val="163613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4" y="188913"/>
            <a:ext cx="7128197" cy="649287"/>
          </a:xfrm>
        </p:spPr>
        <p:txBody>
          <a:bodyPr/>
          <a:lstStyle/>
          <a:p>
            <a:r>
              <a:rPr lang="en-US" dirty="0">
                <a:latin typeface="Tahoma" pitchFamily="34" charset="0"/>
              </a:rPr>
              <a:t>Fish and Wildlife Management </a:t>
            </a:r>
            <a:br>
              <a:rPr lang="en-US" dirty="0">
                <a:latin typeface="Tahoma" pitchFamily="34" charset="0"/>
              </a:rPr>
            </a:br>
            <a:r>
              <a:rPr lang="en-US" dirty="0">
                <a:latin typeface="Tahoma" pitchFamily="34" charset="0"/>
              </a:rPr>
              <a:t>Merit </a:t>
            </a:r>
            <a:r>
              <a:rPr lang="en-US" dirty="0" smtClean="0">
                <a:latin typeface="Tahoma" pitchFamily="34" charset="0"/>
              </a:rPr>
              <a:t>Badge Requirements</a:t>
            </a:r>
            <a:endParaRPr lang="uk-UA" dirty="0">
              <a:latin typeface="Tahoma" pitchFamily="34" charset="0"/>
            </a:endParaRPr>
          </a:p>
        </p:txBody>
      </p:sp>
      <p:sp>
        <p:nvSpPr>
          <p:cNvPr id="36867" name="Rectangle 3"/>
          <p:cNvSpPr>
            <a:spLocks noGrp="1" noChangeArrowheads="1"/>
          </p:cNvSpPr>
          <p:nvPr>
            <p:ph type="body" idx="1"/>
          </p:nvPr>
        </p:nvSpPr>
        <p:spPr>
          <a:xfrm>
            <a:off x="1331913" y="1341438"/>
            <a:ext cx="6553200" cy="4535487"/>
          </a:xfrm>
        </p:spPr>
        <p:txBody>
          <a:bodyPr/>
          <a:lstStyle/>
          <a:p>
            <a:pPr lvl="0" eaLnBrk="0" hangingPunct="0">
              <a:spcBef>
                <a:spcPct val="0"/>
              </a:spcBef>
              <a:buFont typeface="+mj-lt"/>
              <a:buAutoNum type="arabicPeriod" startAt="5"/>
            </a:pPr>
            <a:r>
              <a:rPr lang="en-US" altLang="en-US" sz="1800" dirty="0" smtClean="0"/>
              <a:t>Do </a:t>
            </a:r>
            <a:r>
              <a:rPr lang="en-US" altLang="en-US" sz="1800" dirty="0"/>
              <a:t>ONE of the following:</a:t>
            </a:r>
          </a:p>
          <a:p>
            <a:pPr marL="685800" lvl="1" indent="-228600" eaLnBrk="0" hangingPunct="0">
              <a:spcBef>
                <a:spcPct val="0"/>
              </a:spcBef>
              <a:buFont typeface="+mj-lt"/>
              <a:buAutoNum type="alphaLcPeriod"/>
            </a:pPr>
            <a:r>
              <a:rPr lang="en-US" altLang="en-US" sz="1400" b="0" dirty="0"/>
              <a:t>Construct, erect, and check regularly at least two artificial nest boxes (wood duck, bluebird, squirrel, etc.) and keep written records for one nesting season. </a:t>
            </a:r>
          </a:p>
          <a:p>
            <a:pPr marL="685800" lvl="1" indent="-228600" eaLnBrk="0" hangingPunct="0">
              <a:spcBef>
                <a:spcPct val="0"/>
              </a:spcBef>
              <a:buFont typeface="+mj-lt"/>
              <a:buAutoNum type="alphaLcPeriod"/>
            </a:pPr>
            <a:r>
              <a:rPr lang="en-US" altLang="en-US" sz="1400" b="0" dirty="0"/>
              <a:t>Construct, erect, and check regularly bird feeders and keep written records of the kinds of birds visiting the feeders. </a:t>
            </a:r>
          </a:p>
          <a:p>
            <a:pPr marL="685800" lvl="1" indent="-228600" eaLnBrk="0" hangingPunct="0">
              <a:spcBef>
                <a:spcPct val="0"/>
              </a:spcBef>
              <a:buFont typeface="+mj-lt"/>
              <a:buAutoNum type="alphaLcPeriod"/>
            </a:pPr>
            <a:r>
              <a:rPr lang="en-US" altLang="en-US" sz="1400" b="0" dirty="0"/>
              <a:t>Develop and implement a fishery improvement project or a backyard wildlife habitat improvement project. Share the results with your counselor. </a:t>
            </a:r>
          </a:p>
          <a:p>
            <a:pPr marL="685800" lvl="1" indent="-228600" eaLnBrk="0" hangingPunct="0">
              <a:spcBef>
                <a:spcPct val="0"/>
              </a:spcBef>
              <a:buFont typeface="+mj-lt"/>
              <a:buAutoNum type="alphaLcPeriod"/>
            </a:pPr>
            <a:r>
              <a:rPr lang="en-US" altLang="en-US" sz="1400" b="0" dirty="0"/>
              <a:t>Design and construct a wildlife blind near a game trail, water hole, salt lick, bird feeder, or birdbath and take good photographs or make sketches from the blind of any combination of 10 wild birds, mammals, reptiles, or amphibians.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
        <p:nvSpPr>
          <p:cNvPr id="4"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09252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7</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Do ONE of the following:</a:t>
            </a:r>
          </a:p>
          <a:p>
            <a:pPr marL="685800" lvl="1" indent="-228600" eaLnBrk="0" hangingPunct="0">
              <a:spcBef>
                <a:spcPct val="0"/>
              </a:spcBef>
              <a:buFont typeface="+mj-lt"/>
              <a:buAutoNum type="alphaLcPeriod"/>
            </a:pPr>
            <a:r>
              <a:rPr lang="en-US" altLang="en-US" sz="1400" b="0" dirty="0">
                <a:solidFill>
                  <a:schemeClr val="tx1"/>
                </a:solidFill>
              </a:rPr>
              <a:t>Determine the age of five species of fish from scale samples or identify various age classes of one species in a lake and report the results. </a:t>
            </a:r>
          </a:p>
          <a:p>
            <a:pPr marL="685800" lvl="1" indent="-228600" eaLnBrk="0" hangingPunct="0">
              <a:spcBef>
                <a:spcPct val="0"/>
              </a:spcBef>
              <a:buFont typeface="+mj-lt"/>
              <a:buAutoNum type="alphaLcPeriod"/>
            </a:pPr>
            <a:r>
              <a:rPr lang="en-US" altLang="en-US" sz="1400" b="0" dirty="0">
                <a:solidFill>
                  <a:schemeClr val="tx1"/>
                </a:solidFill>
              </a:rPr>
              <a:t>Conduct a creel census on a small lake to estimate catch per unit effort. </a:t>
            </a:r>
          </a:p>
          <a:p>
            <a:pPr marL="685800" lvl="1" indent="-228600" eaLnBrk="0" hangingPunct="0">
              <a:spcBef>
                <a:spcPct val="0"/>
              </a:spcBef>
              <a:buFont typeface="+mj-lt"/>
              <a:buAutoNum type="alphaLcPeriod"/>
            </a:pPr>
            <a:r>
              <a:rPr lang="en-US" altLang="en-US" sz="1400" b="0" dirty="0">
                <a:solidFill>
                  <a:schemeClr val="tx1"/>
                </a:solidFill>
              </a:rPr>
              <a:t>Examine the stomach contents of three species of fish and record the findings. It is not necessary to catch any fish for this option. You </a:t>
            </a:r>
            <a:r>
              <a:rPr lang="en-US" altLang="en-US" sz="1400" b="0" dirty="0" smtClean="0">
                <a:solidFill>
                  <a:schemeClr val="tx1"/>
                </a:solidFill>
              </a:rPr>
              <a:t>may </a:t>
            </a:r>
            <a:r>
              <a:rPr lang="en-US" altLang="en-US" sz="1400" b="0" dirty="0">
                <a:solidFill>
                  <a:schemeClr val="tx1"/>
                </a:solidFill>
              </a:rPr>
              <a:t>visit a cleaning station set up for fishermen or find another, similar alternative. </a:t>
            </a:r>
          </a:p>
          <a:p>
            <a:pPr marL="685800" lvl="1" indent="-228600" eaLnBrk="0" hangingPunct="0">
              <a:spcBef>
                <a:spcPct val="0"/>
              </a:spcBef>
              <a:buFont typeface="+mj-lt"/>
              <a:buAutoNum type="alphaLcPeriod"/>
            </a:pPr>
            <a:r>
              <a:rPr lang="en-US" altLang="en-US" sz="1400" b="0" dirty="0">
                <a:solidFill>
                  <a:schemeClr val="tx1"/>
                </a:solidFill>
              </a:rPr>
              <a:t>Make a freshwater aquarium. Include at least four species of native plants and four species of animal life, such as whirligig beetles, freshwater shrimp, tadpoles, water snails, and golden shiners. After 60 days or observation, discuss with your counselor the life cycles, food chains, and management needs you have recognized. After completing requirement 7d to your counselor's satisfaction, with your counselor's assistance, check local laws to determine what you should do with the specimens you have collected. </a:t>
            </a: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Tree>
    <p:extLst>
      <p:ext uri="{BB962C8B-B14F-4D97-AF65-F5344CB8AC3E}">
        <p14:creationId xmlns:p14="http://schemas.microsoft.com/office/powerpoint/2010/main" val="1356335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272213" cy="508000"/>
          </a:xfrm>
        </p:spPr>
        <p:txBody>
          <a:bodyPr/>
          <a:lstStyle/>
          <a:p>
            <a:r>
              <a:rPr lang="en-US" dirty="0" smtClean="0"/>
              <a:t>7a Determine </a:t>
            </a:r>
            <a:r>
              <a:rPr lang="en-US" dirty="0" smtClean="0"/>
              <a:t>the Age of Fish from Scales</a:t>
            </a:r>
            <a:endParaRPr lang="en-US" dirty="0"/>
          </a:p>
        </p:txBody>
      </p:sp>
      <p:sp>
        <p:nvSpPr>
          <p:cNvPr id="3" name="Content Placeholder 2"/>
          <p:cNvSpPr>
            <a:spLocks noGrp="1"/>
          </p:cNvSpPr>
          <p:nvPr>
            <p:ph idx="1"/>
          </p:nvPr>
        </p:nvSpPr>
        <p:spPr>
          <a:xfrm>
            <a:off x="323528" y="1052513"/>
            <a:ext cx="4464496" cy="5400675"/>
          </a:xfrm>
        </p:spPr>
        <p:txBody>
          <a:bodyPr/>
          <a:lstStyle/>
          <a:p>
            <a:r>
              <a:rPr lang="en-US" sz="1800" dirty="0"/>
              <a:t>Similar to tree rings, scales show rings that indicate the age of a fish. </a:t>
            </a:r>
            <a:endParaRPr lang="en-US" sz="1800" dirty="0" smtClean="0"/>
          </a:p>
          <a:p>
            <a:r>
              <a:rPr lang="en-US" sz="1800" dirty="0" smtClean="0"/>
              <a:t>Rings </a:t>
            </a:r>
            <a:r>
              <a:rPr lang="en-US" sz="1800" dirty="0"/>
              <a:t>that are farther apart form during the summer when food is abundant and the fish is growing quickly. </a:t>
            </a:r>
            <a:endParaRPr lang="en-US" sz="1800" dirty="0" smtClean="0"/>
          </a:p>
          <a:p>
            <a:r>
              <a:rPr lang="en-US" sz="1800" dirty="0" smtClean="0"/>
              <a:t>Closely </a:t>
            </a:r>
            <a:r>
              <a:rPr lang="en-US" sz="1800" dirty="0"/>
              <a:t>spaced rings form in winter when the fish grows slowly. </a:t>
            </a:r>
            <a:endParaRPr lang="en-US" sz="1800" dirty="0" smtClean="0"/>
          </a:p>
          <a:p>
            <a:r>
              <a:rPr lang="en-US" sz="1800" dirty="0" smtClean="0"/>
              <a:t>These </a:t>
            </a:r>
            <a:r>
              <a:rPr lang="en-US" sz="1800" dirty="0"/>
              <a:t>patterns are recorded on each individual </a:t>
            </a:r>
            <a:r>
              <a:rPr lang="en-US" sz="1800" dirty="0" smtClean="0"/>
              <a:t>scale (there </a:t>
            </a:r>
            <a:r>
              <a:rPr lang="en-US" sz="1800" dirty="0"/>
              <a:t>are several rings per scale.) </a:t>
            </a:r>
            <a:endParaRPr lang="en-US" sz="1800" dirty="0" smtClean="0"/>
          </a:p>
          <a:p>
            <a:r>
              <a:rPr lang="en-US" sz="1800" dirty="0" smtClean="0"/>
              <a:t>The </a:t>
            </a:r>
            <a:r>
              <a:rPr lang="en-US" sz="1800" dirty="0"/>
              <a:t>core (region near the base of the scale where the rings originate) formed when the fish was a fry. </a:t>
            </a:r>
            <a:endParaRPr lang="en-US" sz="1800" dirty="0" smtClean="0"/>
          </a:p>
          <a:p>
            <a:r>
              <a:rPr lang="en-US" sz="1800" dirty="0" smtClean="0"/>
              <a:t>Those </a:t>
            </a:r>
            <a:r>
              <a:rPr lang="en-US" sz="1800" dirty="0"/>
              <a:t>near the edge are the most recent</a:t>
            </a:r>
            <a:r>
              <a:rPr lang="en-US" sz="1800" dirty="0" smtClean="0"/>
              <a:t>.</a:t>
            </a:r>
          </a:p>
          <a:p>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1268760"/>
            <a:ext cx="3560064" cy="3310128"/>
          </a:xfrm>
          <a:prstGeom prst="rect">
            <a:avLst/>
          </a:prstGeom>
        </p:spPr>
      </p:pic>
    </p:spTree>
    <p:extLst>
      <p:ext uri="{BB962C8B-B14F-4D97-AF65-F5344CB8AC3E}">
        <p14:creationId xmlns:p14="http://schemas.microsoft.com/office/powerpoint/2010/main" val="3741772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7b Conduct </a:t>
            </a:r>
            <a:r>
              <a:rPr lang="en-US" dirty="0" smtClean="0"/>
              <a:t>a Creel Census</a:t>
            </a:r>
            <a:endParaRPr lang="en-US" dirty="0"/>
          </a:p>
        </p:txBody>
      </p:sp>
      <p:sp>
        <p:nvSpPr>
          <p:cNvPr id="3" name="Content Placeholder 2"/>
          <p:cNvSpPr>
            <a:spLocks noGrp="1"/>
          </p:cNvSpPr>
          <p:nvPr>
            <p:ph idx="1"/>
          </p:nvPr>
        </p:nvSpPr>
        <p:spPr>
          <a:xfrm>
            <a:off x="3491880" y="1052513"/>
            <a:ext cx="4896470" cy="5400675"/>
          </a:xfrm>
        </p:spPr>
        <p:txBody>
          <a:bodyPr/>
          <a:lstStyle/>
          <a:p>
            <a:pPr marL="0" indent="0">
              <a:buNone/>
            </a:pPr>
            <a:r>
              <a:rPr lang="en-US" sz="2000" dirty="0" smtClean="0"/>
              <a:t>A </a:t>
            </a:r>
            <a:r>
              <a:rPr lang="en-US" sz="2000" dirty="0"/>
              <a:t>simple survey will help compile the </a:t>
            </a:r>
            <a:r>
              <a:rPr lang="en-US" sz="2000" dirty="0" smtClean="0"/>
              <a:t>data for a Creel Census. </a:t>
            </a:r>
          </a:p>
          <a:p>
            <a:r>
              <a:rPr lang="en-US" sz="1800" dirty="0" smtClean="0"/>
              <a:t>As </a:t>
            </a:r>
            <a:r>
              <a:rPr lang="en-US" sz="1800" dirty="0"/>
              <a:t>anglers return to the dock after a day of fishing, poll them about their catch. </a:t>
            </a:r>
            <a:endParaRPr lang="en-US" sz="1800" dirty="0" smtClean="0"/>
          </a:p>
          <a:p>
            <a:pPr lvl="1"/>
            <a:r>
              <a:rPr lang="en-US" sz="1400" b="0" dirty="0" smtClean="0"/>
              <a:t>How </a:t>
            </a:r>
            <a:r>
              <a:rPr lang="en-US" sz="1400" b="0" dirty="0"/>
              <a:t>many hours were they out, and how many fish did they catch? </a:t>
            </a:r>
            <a:endParaRPr lang="en-US" sz="1400" b="0" dirty="0" smtClean="0"/>
          </a:p>
          <a:p>
            <a:pPr lvl="1"/>
            <a:r>
              <a:rPr lang="en-US" sz="1400" b="0" dirty="0" smtClean="0"/>
              <a:t>The </a:t>
            </a:r>
            <a:r>
              <a:rPr lang="en-US" sz="1400" b="0" dirty="0"/>
              <a:t>more anglers you poll, the more accurate your results will be.</a:t>
            </a:r>
          </a:p>
          <a:p>
            <a:pPr lvl="1"/>
            <a:r>
              <a:rPr lang="en-US" sz="1400" b="0" dirty="0" smtClean="0"/>
              <a:t>Total # of fish caught/total # of hours of fishing= # of fish caught per hour of fishing</a:t>
            </a:r>
          </a:p>
          <a:p>
            <a:pPr lvl="1"/>
            <a:r>
              <a:rPr lang="en-US" sz="1400" b="0" dirty="0" smtClean="0"/>
              <a:t># of fish caught per hour of fishing/total # of anglers = </a:t>
            </a:r>
            <a:r>
              <a:rPr lang="en-US" sz="1400" b="0" dirty="0"/>
              <a:t>number of fish the average angler catches in an hour at one body of </a:t>
            </a:r>
            <a:r>
              <a:rPr lang="en-US" sz="1400" b="0" dirty="0" smtClean="0"/>
              <a:t>water.</a:t>
            </a:r>
          </a:p>
          <a:p>
            <a:r>
              <a:rPr lang="en-US" sz="1800" dirty="0" smtClean="0"/>
              <a:t>The </a:t>
            </a:r>
            <a:r>
              <a:rPr lang="en-US" sz="1800" dirty="0"/>
              <a:t>results of a creel census are helpful </a:t>
            </a:r>
            <a:r>
              <a:rPr lang="en-US" sz="1800" dirty="0" smtClean="0"/>
              <a:t>in estimating </a:t>
            </a:r>
            <a:r>
              <a:rPr lang="en-US" sz="1800" dirty="0"/>
              <a:t>the number of fish the </a:t>
            </a:r>
            <a:r>
              <a:rPr lang="en-US" sz="1800" dirty="0" smtClean="0"/>
              <a:t>average angler </a:t>
            </a:r>
            <a:r>
              <a:rPr lang="en-US" sz="1800" dirty="0"/>
              <a:t>catches in an hour at one body </a:t>
            </a:r>
            <a:r>
              <a:rPr lang="en-US" sz="1800" dirty="0" smtClean="0"/>
              <a:t>of water</a:t>
            </a:r>
            <a:r>
              <a:rPr lang="en-US" sz="1800"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96752"/>
            <a:ext cx="2857500" cy="2476500"/>
          </a:xfrm>
          <a:prstGeom prst="rect">
            <a:avLst/>
          </a:prstGeom>
        </p:spPr>
      </p:pic>
    </p:spTree>
    <p:extLst>
      <p:ext uri="{BB962C8B-B14F-4D97-AF65-F5344CB8AC3E}">
        <p14:creationId xmlns:p14="http://schemas.microsoft.com/office/powerpoint/2010/main" val="3762693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333375"/>
            <a:ext cx="7668344" cy="508000"/>
          </a:xfrm>
        </p:spPr>
        <p:txBody>
          <a:bodyPr/>
          <a:lstStyle/>
          <a:p>
            <a:r>
              <a:rPr lang="en-US" dirty="0" smtClean="0"/>
              <a:t>7c Examining </a:t>
            </a:r>
            <a:r>
              <a:rPr lang="en-US" dirty="0" smtClean="0"/>
              <a:t>the Stomach Contents of Fish</a:t>
            </a:r>
            <a:endParaRPr lang="en-US" dirty="0"/>
          </a:p>
        </p:txBody>
      </p:sp>
      <p:sp>
        <p:nvSpPr>
          <p:cNvPr id="3" name="Content Placeholder 2"/>
          <p:cNvSpPr>
            <a:spLocks noGrp="1"/>
          </p:cNvSpPr>
          <p:nvPr>
            <p:ph idx="1"/>
          </p:nvPr>
        </p:nvSpPr>
        <p:spPr>
          <a:xfrm>
            <a:off x="467544" y="1052513"/>
            <a:ext cx="4104456" cy="5400675"/>
          </a:xfrm>
        </p:spPr>
        <p:txBody>
          <a:bodyPr/>
          <a:lstStyle/>
          <a:p>
            <a:r>
              <a:rPr lang="en-US" sz="1800" dirty="0" smtClean="0"/>
              <a:t>Examining </a:t>
            </a:r>
            <a:r>
              <a:rPr lang="en-US" sz="1800" dirty="0" smtClean="0"/>
              <a:t>the stomach </a:t>
            </a:r>
            <a:r>
              <a:rPr lang="en-US" sz="1800" dirty="0"/>
              <a:t>contents of </a:t>
            </a:r>
            <a:r>
              <a:rPr lang="en-US" sz="1800" dirty="0" smtClean="0"/>
              <a:t>fish will </a:t>
            </a:r>
            <a:r>
              <a:rPr lang="en-US" sz="1800" dirty="0"/>
              <a:t>tell you what that species feeds on in </a:t>
            </a:r>
            <a:r>
              <a:rPr lang="en-US" sz="1800" dirty="0" smtClean="0"/>
              <a:t>the wild—insects</a:t>
            </a:r>
            <a:r>
              <a:rPr lang="en-US" sz="1800" dirty="0"/>
              <a:t>, worms, smaller fish, vegetation, </a:t>
            </a:r>
            <a:r>
              <a:rPr lang="en-US" sz="1800" dirty="0" smtClean="0"/>
              <a:t>and so </a:t>
            </a:r>
            <a:r>
              <a:rPr lang="en-US" sz="1800" dirty="0"/>
              <a:t>on. </a:t>
            </a:r>
            <a:endParaRPr lang="en-US" sz="1800" dirty="0" smtClean="0"/>
          </a:p>
          <a:p>
            <a:pPr lvl="1">
              <a:buFont typeface="+mj-lt"/>
              <a:buAutoNum type="arabicPeriod"/>
            </a:pPr>
            <a:r>
              <a:rPr lang="en-US" sz="1600" b="0" dirty="0" smtClean="0"/>
              <a:t>It </a:t>
            </a:r>
            <a:r>
              <a:rPr lang="en-US" sz="1600" b="0" dirty="0"/>
              <a:t>will give you a good idea of the best </a:t>
            </a:r>
            <a:r>
              <a:rPr lang="en-US" sz="1600" b="0" dirty="0" smtClean="0"/>
              <a:t>bait or </a:t>
            </a:r>
            <a:r>
              <a:rPr lang="en-US" sz="1600" b="0" dirty="0"/>
              <a:t>lure to use. </a:t>
            </a:r>
            <a:endParaRPr lang="en-US" sz="1600" b="0" dirty="0" smtClean="0"/>
          </a:p>
          <a:p>
            <a:pPr lvl="1">
              <a:buFont typeface="+mj-lt"/>
              <a:buAutoNum type="arabicPeriod"/>
            </a:pPr>
            <a:r>
              <a:rPr lang="en-US" sz="1600" b="0" dirty="0" smtClean="0"/>
              <a:t>Resource </a:t>
            </a:r>
            <a:r>
              <a:rPr lang="en-US" sz="1600" b="0" dirty="0"/>
              <a:t>managers use this </a:t>
            </a:r>
            <a:r>
              <a:rPr lang="en-US" sz="1600" b="0" dirty="0" smtClean="0"/>
              <a:t>same information </a:t>
            </a:r>
            <a:r>
              <a:rPr lang="en-US" sz="1600" b="0" dirty="0"/>
              <a:t>to help ensure that the species </a:t>
            </a:r>
            <a:r>
              <a:rPr lang="en-US" sz="1600" b="0" dirty="0" smtClean="0"/>
              <a:t>has access </a:t>
            </a:r>
            <a:r>
              <a:rPr lang="en-US" sz="1600" b="0" dirty="0"/>
              <a:t>to the most appropriate food sources</a:t>
            </a:r>
            <a:r>
              <a:rPr lang="en-US" sz="1600" b="0" dirty="0" smtClean="0"/>
              <a:t>.</a:t>
            </a:r>
            <a:endParaRPr lang="en-US" sz="1600" b="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124744"/>
            <a:ext cx="4283315" cy="3212486"/>
          </a:xfrm>
          <a:prstGeom prst="rect">
            <a:avLst/>
          </a:prstGeom>
        </p:spPr>
      </p:pic>
    </p:spTree>
    <p:extLst>
      <p:ext uri="{BB962C8B-B14F-4D97-AF65-F5344CB8AC3E}">
        <p14:creationId xmlns:p14="http://schemas.microsoft.com/office/powerpoint/2010/main" val="2725414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333375"/>
            <a:ext cx="7668344" cy="508000"/>
          </a:xfrm>
        </p:spPr>
        <p:txBody>
          <a:bodyPr/>
          <a:lstStyle/>
          <a:p>
            <a:r>
              <a:rPr lang="en-US" dirty="0" smtClean="0"/>
              <a:t>7c Examining </a:t>
            </a:r>
            <a:r>
              <a:rPr lang="en-US" dirty="0" smtClean="0"/>
              <a:t>the Stomach Contents of Fish</a:t>
            </a:r>
            <a:endParaRPr lang="en-US" dirty="0"/>
          </a:p>
        </p:txBody>
      </p:sp>
      <p:sp>
        <p:nvSpPr>
          <p:cNvPr id="3" name="Content Placeholder 2"/>
          <p:cNvSpPr>
            <a:spLocks noGrp="1"/>
          </p:cNvSpPr>
          <p:nvPr>
            <p:ph idx="1"/>
          </p:nvPr>
        </p:nvSpPr>
        <p:spPr>
          <a:xfrm>
            <a:off x="467544" y="908721"/>
            <a:ext cx="8496944" cy="3096343"/>
          </a:xfrm>
        </p:spPr>
        <p:txBody>
          <a:bodyPr/>
          <a:lstStyle/>
          <a:p>
            <a:r>
              <a:rPr lang="en-US" sz="1800" dirty="0"/>
              <a:t>If you are not able to visit a cleaning station or find a similar alternative, you may need to gut a fish yourself. </a:t>
            </a:r>
          </a:p>
          <a:p>
            <a:r>
              <a:rPr lang="en-US" sz="1800" dirty="0" smtClean="0"/>
              <a:t>After </a:t>
            </a:r>
            <a:r>
              <a:rPr lang="en-US" sz="1800" dirty="0"/>
              <a:t>skinning or scaling the fish, </a:t>
            </a:r>
            <a:r>
              <a:rPr lang="en-US" sz="1800" dirty="0" smtClean="0"/>
              <a:t>follow these </a:t>
            </a:r>
            <a:r>
              <a:rPr lang="en-US" sz="1800" dirty="0"/>
              <a:t>steps.</a:t>
            </a:r>
          </a:p>
          <a:p>
            <a:pPr lvl="1">
              <a:buFont typeface="+mj-lt"/>
              <a:buAutoNum type="arabicPeriod"/>
            </a:pPr>
            <a:r>
              <a:rPr lang="en-US" sz="1600" b="0" dirty="0" smtClean="0"/>
              <a:t>Starting </a:t>
            </a:r>
            <a:r>
              <a:rPr lang="en-US" sz="1600" b="0" dirty="0"/>
              <a:t>at the anal opening near the </a:t>
            </a:r>
            <a:r>
              <a:rPr lang="en-US" sz="1600" b="0" dirty="0" smtClean="0"/>
              <a:t>tail, cut </a:t>
            </a:r>
            <a:r>
              <a:rPr lang="en-US" sz="1600" b="0" dirty="0"/>
              <a:t>through the skin from the belly to the gills. </a:t>
            </a:r>
            <a:r>
              <a:rPr lang="en-US" sz="1600" b="0" dirty="0" smtClean="0"/>
              <a:t>Be careful </a:t>
            </a:r>
            <a:r>
              <a:rPr lang="en-US" sz="1600" b="0" dirty="0"/>
              <a:t>not to cut too deeply and destroy the organs.</a:t>
            </a:r>
          </a:p>
          <a:p>
            <a:pPr lvl="1">
              <a:buFont typeface="+mj-lt"/>
              <a:buAutoNum type="arabicPeriod"/>
            </a:pPr>
            <a:r>
              <a:rPr lang="en-US" sz="1600" b="0" dirty="0" smtClean="0"/>
              <a:t>Open </a:t>
            </a:r>
            <a:r>
              <a:rPr lang="en-US" sz="1600" b="0" dirty="0"/>
              <a:t>the belly and use your fingers </a:t>
            </a:r>
            <a:r>
              <a:rPr lang="en-US" sz="1600" b="0" dirty="0" smtClean="0"/>
              <a:t>to carefully </a:t>
            </a:r>
            <a:r>
              <a:rPr lang="en-US" sz="1600" b="0" dirty="0"/>
              <a:t>remove the gills from the fish. </a:t>
            </a:r>
            <a:r>
              <a:rPr lang="en-US" sz="1600" b="0" dirty="0" smtClean="0"/>
              <a:t>Scrape out </a:t>
            </a:r>
            <a:r>
              <a:rPr lang="en-US" sz="1600" b="0" dirty="0"/>
              <a:t>the kidney line (it’s reddish brown) along </a:t>
            </a:r>
            <a:r>
              <a:rPr lang="en-US" sz="1600" b="0" dirty="0" smtClean="0"/>
              <a:t>the backbone</a:t>
            </a:r>
            <a:r>
              <a:rPr lang="en-US" sz="1600" b="0" dirty="0"/>
              <a:t>. Detach the entrails from the fish </a:t>
            </a:r>
            <a:r>
              <a:rPr lang="en-US" sz="1600" b="0" dirty="0" smtClean="0"/>
              <a:t>by cutting </a:t>
            </a:r>
            <a:r>
              <a:rPr lang="en-US" sz="1600" b="0" dirty="0"/>
              <a:t>them away from the fish’s body; be </a:t>
            </a:r>
            <a:r>
              <a:rPr lang="en-US" sz="1600" b="0" dirty="0" smtClean="0"/>
              <a:t>careful not </a:t>
            </a:r>
            <a:r>
              <a:rPr lang="en-US" sz="1600" b="0" dirty="0"/>
              <a:t>to burst the </a:t>
            </a:r>
            <a:r>
              <a:rPr lang="en-US" sz="1600" b="0" dirty="0" smtClean="0"/>
              <a:t>stomach. </a:t>
            </a:r>
          </a:p>
          <a:p>
            <a:pPr lvl="1">
              <a:buFont typeface="+mj-lt"/>
              <a:buAutoNum type="arabicPeriod"/>
            </a:pPr>
            <a:r>
              <a:rPr lang="en-US" sz="1600" b="0" dirty="0" smtClean="0"/>
              <a:t>Carefully slice open the stomach and remove the contents. If possible, identify what the fish has been </a:t>
            </a:r>
            <a:r>
              <a:rPr lang="en-US" sz="1600" b="0" dirty="0" smtClean="0"/>
              <a:t>eating.</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9108"/>
          <a:stretch/>
        </p:blipFill>
        <p:spPr>
          <a:xfrm>
            <a:off x="1812579" y="4072410"/>
            <a:ext cx="5806873" cy="2448272"/>
          </a:xfrm>
          <a:prstGeom prst="rect">
            <a:avLst/>
          </a:prstGeom>
        </p:spPr>
      </p:pic>
    </p:spTree>
    <p:extLst>
      <p:ext uri="{BB962C8B-B14F-4D97-AF65-F5344CB8AC3E}">
        <p14:creationId xmlns:p14="http://schemas.microsoft.com/office/powerpoint/2010/main" val="1694077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7d Make </a:t>
            </a:r>
            <a:r>
              <a:rPr lang="en-US" dirty="0" smtClean="0"/>
              <a:t>a Freshwater Aquarium</a:t>
            </a:r>
            <a:endParaRPr lang="en-US" dirty="0"/>
          </a:p>
        </p:txBody>
      </p:sp>
      <p:sp>
        <p:nvSpPr>
          <p:cNvPr id="3" name="Content Placeholder 2"/>
          <p:cNvSpPr>
            <a:spLocks noGrp="1"/>
          </p:cNvSpPr>
          <p:nvPr>
            <p:ph idx="1"/>
          </p:nvPr>
        </p:nvSpPr>
        <p:spPr>
          <a:xfrm>
            <a:off x="3635896" y="841375"/>
            <a:ext cx="5328592" cy="5611813"/>
          </a:xfrm>
        </p:spPr>
        <p:txBody>
          <a:bodyPr/>
          <a:lstStyle/>
          <a:p>
            <a:pPr marL="0" indent="0">
              <a:buNone/>
            </a:pPr>
            <a:endParaRPr lang="en-US" sz="2000" dirty="0" smtClean="0"/>
          </a:p>
          <a:p>
            <a:pPr marL="0" indent="0">
              <a:buNone/>
            </a:pPr>
            <a:r>
              <a:rPr lang="en-US" sz="2000" dirty="0" smtClean="0"/>
              <a:t>How </a:t>
            </a:r>
            <a:r>
              <a:rPr lang="en-US" sz="2000" dirty="0"/>
              <a:t>to Set Up a Freshwater </a:t>
            </a:r>
            <a:r>
              <a:rPr lang="en-US" sz="2000" dirty="0" smtClean="0"/>
              <a:t>Aquarium</a:t>
            </a:r>
          </a:p>
          <a:p>
            <a:r>
              <a:rPr lang="en-US" sz="1800" b="1" dirty="0"/>
              <a:t>Choose a fish tank.</a:t>
            </a:r>
            <a:r>
              <a:rPr lang="en-US" sz="1800" dirty="0"/>
              <a:t> </a:t>
            </a:r>
            <a:endParaRPr lang="en-US" sz="1800" dirty="0" smtClean="0"/>
          </a:p>
          <a:p>
            <a:pPr lvl="1"/>
            <a:r>
              <a:rPr lang="en-US" sz="1600" b="0" dirty="0" smtClean="0"/>
              <a:t>The </a:t>
            </a:r>
            <a:r>
              <a:rPr lang="en-US" sz="1600" b="0" dirty="0"/>
              <a:t>tank you choose needs to be large enough to hold enough water for the type and number of fish you plan to have</a:t>
            </a:r>
            <a:r>
              <a:rPr lang="en-US" sz="1600" b="0" dirty="0" smtClean="0"/>
              <a:t>. </a:t>
            </a:r>
          </a:p>
          <a:p>
            <a:pPr lvl="1"/>
            <a:r>
              <a:rPr lang="en-US" sz="1600" b="0" dirty="0" smtClean="0"/>
              <a:t>In </a:t>
            </a:r>
            <a:r>
              <a:rPr lang="en-US" sz="1600" b="0" dirty="0"/>
              <a:t>general, the larger the fish are, the more waste they make and the more water is needed. </a:t>
            </a:r>
            <a:endParaRPr lang="en-US" sz="1600" b="0" dirty="0" smtClean="0"/>
          </a:p>
          <a:p>
            <a:pPr lvl="1"/>
            <a:r>
              <a:rPr lang="en-US" sz="1600" b="0" dirty="0" smtClean="0"/>
              <a:t>Keep </a:t>
            </a:r>
            <a:r>
              <a:rPr lang="en-US" sz="1600" b="0" dirty="0"/>
              <a:t>in mind that live plants and other decorations will also take up </a:t>
            </a:r>
            <a:r>
              <a:rPr lang="en-US" sz="1600" b="0" dirty="0" smtClean="0"/>
              <a:t>space</a:t>
            </a:r>
            <a:r>
              <a:rPr lang="en-US" sz="1600" b="0" dirty="0" smtClean="0"/>
              <a:t>.</a:t>
            </a:r>
            <a:endParaRPr lang="en-US" sz="1600" b="0" dirty="0"/>
          </a:p>
          <a:p>
            <a:r>
              <a:rPr lang="en-US" sz="1800" dirty="0"/>
              <a:t>A 55 gallon (208.2 L) tank is a standard size that will allow you to have a variety of fish. </a:t>
            </a:r>
          </a:p>
          <a:p>
            <a:r>
              <a:rPr lang="en-US" sz="1800" dirty="0"/>
              <a:t>You could also go with a 20 or 25 gallon </a:t>
            </a:r>
            <a:r>
              <a:rPr lang="en-US" sz="1800" dirty="0" smtClean="0"/>
              <a:t>tank </a:t>
            </a:r>
            <a:r>
              <a:rPr lang="en-US" sz="1800" dirty="0"/>
              <a:t>for a starter tank and keep just a few hardy </a:t>
            </a:r>
            <a:r>
              <a:rPr lang="en-US" sz="1800" dirty="0" smtClean="0"/>
              <a:t>fish.</a:t>
            </a:r>
            <a:endParaRPr lang="en-US" sz="1800" dirty="0"/>
          </a:p>
          <a:p>
            <a:r>
              <a:rPr lang="en-US" sz="1800" dirty="0"/>
              <a:t>It is not recommended to start out with anything less than 10 </a:t>
            </a:r>
            <a:r>
              <a:rPr lang="en-US" sz="1800" dirty="0" smtClean="0"/>
              <a:t>gallons because it </a:t>
            </a:r>
            <a:r>
              <a:rPr lang="en-US" sz="1800" dirty="0"/>
              <a:t>is actually harder to maintain good water quality in a small tank.</a:t>
            </a:r>
          </a:p>
          <a:p>
            <a:endParaRPr lang="en-US" sz="1400" dirty="0"/>
          </a:p>
          <a:p>
            <a:endParaRPr lang="en-US" dirty="0"/>
          </a:p>
        </p:txBody>
      </p:sp>
      <p:pic>
        <p:nvPicPr>
          <p:cNvPr id="4" name="Picture 3"/>
          <p:cNvPicPr>
            <a:picLocks noChangeAspect="1"/>
          </p:cNvPicPr>
          <p:nvPr/>
        </p:nvPicPr>
        <p:blipFill>
          <a:blip r:embed="rId2"/>
          <a:stretch>
            <a:fillRect/>
          </a:stretch>
        </p:blipFill>
        <p:spPr>
          <a:xfrm>
            <a:off x="251520" y="1340768"/>
            <a:ext cx="3264362" cy="2448272"/>
          </a:xfrm>
          <a:prstGeom prst="rect">
            <a:avLst/>
          </a:prstGeom>
        </p:spPr>
      </p:pic>
    </p:spTree>
    <p:extLst>
      <p:ext uri="{BB962C8B-B14F-4D97-AF65-F5344CB8AC3E}">
        <p14:creationId xmlns:p14="http://schemas.microsoft.com/office/powerpoint/2010/main" val="2012490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Up a Freshwater </a:t>
            </a:r>
            <a:r>
              <a:rPr lang="en-US" dirty="0" smtClean="0"/>
              <a:t>Aquarium</a:t>
            </a:r>
            <a:endParaRPr lang="en-US" dirty="0"/>
          </a:p>
        </p:txBody>
      </p:sp>
      <p:sp>
        <p:nvSpPr>
          <p:cNvPr id="3" name="Content Placeholder 2"/>
          <p:cNvSpPr>
            <a:spLocks noGrp="1"/>
          </p:cNvSpPr>
          <p:nvPr>
            <p:ph idx="1"/>
          </p:nvPr>
        </p:nvSpPr>
        <p:spPr>
          <a:xfrm>
            <a:off x="3923928" y="1052513"/>
            <a:ext cx="4464422" cy="5400675"/>
          </a:xfrm>
        </p:spPr>
        <p:txBody>
          <a:bodyPr/>
          <a:lstStyle/>
          <a:p>
            <a:r>
              <a:rPr lang="en-US" sz="1800" b="1" dirty="0"/>
              <a:t>Get an aquarium stand.</a:t>
            </a:r>
            <a:r>
              <a:rPr lang="en-US" sz="1800" dirty="0"/>
              <a:t> Aquariums that hold 20 gallons (75.7 L) or more will need a stand no matter what. </a:t>
            </a:r>
            <a:endParaRPr lang="en-US" sz="1800" dirty="0" smtClean="0"/>
          </a:p>
          <a:p>
            <a:pPr lvl="1"/>
            <a:r>
              <a:rPr lang="en-US" sz="1600" b="0" dirty="0" smtClean="0"/>
              <a:t>Buy </a:t>
            </a:r>
            <a:r>
              <a:rPr lang="en-US" sz="1600" b="0" dirty="0"/>
              <a:t>one that is designed for the dimensions and shape of your tank. </a:t>
            </a:r>
            <a:endParaRPr lang="en-US" sz="1600" b="0" dirty="0" smtClean="0"/>
          </a:p>
          <a:p>
            <a:pPr lvl="1"/>
            <a:r>
              <a:rPr lang="en-US" sz="1600" b="0" dirty="0" smtClean="0"/>
              <a:t>Make </a:t>
            </a:r>
            <a:r>
              <a:rPr lang="en-US" sz="1600" b="0" dirty="0"/>
              <a:t>sure the stand is either rated for the size of your tank or that it has been custom built to be very sturdy. </a:t>
            </a:r>
            <a:endParaRPr lang="en-US" sz="1600" b="0" dirty="0" smtClean="0"/>
          </a:p>
          <a:p>
            <a:pPr lvl="1"/>
            <a:r>
              <a:rPr lang="en-US" sz="1600" b="0" dirty="0" smtClean="0"/>
              <a:t>Furniture </a:t>
            </a:r>
            <a:r>
              <a:rPr lang="en-US" sz="1600" b="0" dirty="0"/>
              <a:t>like dressers, TV stands, end tables/buffets, or flimsy wooden desks aren't strong enough.</a:t>
            </a:r>
          </a:p>
          <a:p>
            <a:r>
              <a:rPr lang="en-US" sz="1800" dirty="0"/>
              <a:t>Look for complete tank kits at those big box pet stores. </a:t>
            </a:r>
            <a:endParaRPr lang="en-US" sz="1800" dirty="0" smtClean="0"/>
          </a:p>
          <a:p>
            <a:r>
              <a:rPr lang="en-US" sz="1800" dirty="0" smtClean="0"/>
              <a:t>Used </a:t>
            </a:r>
            <a:r>
              <a:rPr lang="en-US" sz="1800" dirty="0"/>
              <a:t>setups from websites like Craigslist are often available for great prices, but be sure to check for leaks and clean very well before use</a:t>
            </a:r>
            <a:r>
              <a:rPr lang="en-US" sz="1800" dirty="0" smtClean="0"/>
              <a:t>.</a:t>
            </a:r>
            <a:endParaRPr lang="en-US" sz="1800" dirty="0"/>
          </a:p>
        </p:txBody>
      </p:sp>
      <p:pic>
        <p:nvPicPr>
          <p:cNvPr id="4" name="Picture 3"/>
          <p:cNvPicPr>
            <a:picLocks noChangeAspect="1"/>
          </p:cNvPicPr>
          <p:nvPr/>
        </p:nvPicPr>
        <p:blipFill>
          <a:blip r:embed="rId2"/>
          <a:stretch>
            <a:fillRect/>
          </a:stretch>
        </p:blipFill>
        <p:spPr>
          <a:xfrm>
            <a:off x="239747" y="1196752"/>
            <a:ext cx="3552394" cy="2664296"/>
          </a:xfrm>
          <a:prstGeom prst="rect">
            <a:avLst/>
          </a:prstGeom>
        </p:spPr>
      </p:pic>
    </p:spTree>
    <p:extLst>
      <p:ext uri="{BB962C8B-B14F-4D97-AF65-F5344CB8AC3E}">
        <p14:creationId xmlns:p14="http://schemas.microsoft.com/office/powerpoint/2010/main" val="2533909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779912" y="1052736"/>
            <a:ext cx="5040486" cy="5400675"/>
          </a:xfrm>
        </p:spPr>
        <p:txBody>
          <a:bodyPr/>
          <a:lstStyle/>
          <a:p>
            <a:r>
              <a:rPr lang="en-US" sz="1800" b="1" dirty="0"/>
              <a:t>Decide where to put the aquarium and stand.</a:t>
            </a:r>
            <a:r>
              <a:rPr lang="en-US" sz="1800" dirty="0"/>
              <a:t> </a:t>
            </a:r>
            <a:r>
              <a:rPr lang="en-US" sz="1800" dirty="0" smtClean="0"/>
              <a:t>Put </a:t>
            </a:r>
            <a:r>
              <a:rPr lang="en-US" sz="1800" dirty="0"/>
              <a:t>it in a place where the temperature remains pretty consistent and the amount of light doesn't get overpowering. </a:t>
            </a:r>
            <a:endParaRPr lang="en-US" sz="1800" dirty="0" smtClean="0"/>
          </a:p>
          <a:p>
            <a:pPr lvl="1"/>
            <a:r>
              <a:rPr lang="en-US" sz="1600" b="0" dirty="0" smtClean="0"/>
              <a:t>Too </a:t>
            </a:r>
            <a:r>
              <a:rPr lang="en-US" sz="1600" b="0" dirty="0"/>
              <a:t>much sunlight will cause excessive algae growth and a maintenance nightmare. </a:t>
            </a:r>
            <a:endParaRPr lang="en-US" sz="1600" b="0" dirty="0" smtClean="0"/>
          </a:p>
          <a:p>
            <a:pPr lvl="1"/>
            <a:r>
              <a:rPr lang="en-US" sz="1600" b="0" dirty="0"/>
              <a:t>An interior wall, away from bright light, is best.</a:t>
            </a:r>
            <a:endParaRPr lang="en-US" sz="1600" b="0" dirty="0" smtClean="0"/>
          </a:p>
          <a:p>
            <a:r>
              <a:rPr lang="en-US" sz="1800" dirty="0" smtClean="0"/>
              <a:t>Allow </a:t>
            </a:r>
            <a:r>
              <a:rPr lang="en-US" sz="1800" dirty="0"/>
              <a:t>at least 5 inches (12.7 cm) between the wall and the aquarium to make room for the filter. </a:t>
            </a:r>
          </a:p>
          <a:p>
            <a:r>
              <a:rPr lang="en-US" sz="1800" dirty="0" smtClean="0"/>
              <a:t>Choose </a:t>
            </a:r>
            <a:r>
              <a:rPr lang="en-US" sz="1800" dirty="0"/>
              <a:t>a location near an outlet, and keep in mind how far you will have to haul water for weekly tank maintenance! </a:t>
            </a:r>
          </a:p>
          <a:p>
            <a:r>
              <a:rPr lang="en-US" sz="1800" dirty="0"/>
              <a:t>Set up your tank stand ideally on a wooden floor, not a rug or carpet.</a:t>
            </a:r>
          </a:p>
        </p:txBody>
      </p:sp>
      <p:pic>
        <p:nvPicPr>
          <p:cNvPr id="4" name="Picture 3"/>
          <p:cNvPicPr>
            <a:picLocks noChangeAspect="1"/>
          </p:cNvPicPr>
          <p:nvPr/>
        </p:nvPicPr>
        <p:blipFill>
          <a:blip r:embed="rId2"/>
          <a:stretch>
            <a:fillRect/>
          </a:stretch>
        </p:blipFill>
        <p:spPr>
          <a:xfrm>
            <a:off x="251521" y="1208328"/>
            <a:ext cx="3456384" cy="2592289"/>
          </a:xfrm>
          <a:prstGeom prst="rect">
            <a:avLst/>
          </a:prstGeom>
        </p:spPr>
      </p:pic>
    </p:spTree>
    <p:extLst>
      <p:ext uri="{BB962C8B-B14F-4D97-AF65-F5344CB8AC3E}">
        <p14:creationId xmlns:p14="http://schemas.microsoft.com/office/powerpoint/2010/main" val="288496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779912" y="1052736"/>
            <a:ext cx="4896470" cy="5400675"/>
          </a:xfrm>
        </p:spPr>
        <p:txBody>
          <a:bodyPr/>
          <a:lstStyle/>
          <a:p>
            <a:r>
              <a:rPr lang="en-US" sz="1800" b="1" dirty="0"/>
              <a:t>Decide which filtration system you would like to use.</a:t>
            </a:r>
            <a:r>
              <a:rPr lang="en-US" sz="1800" dirty="0"/>
              <a:t> The most common and easiest are either under-gravel filters or power filters (recommended for first-time owners over under-gravel filters) that hang on the back of the tank. </a:t>
            </a:r>
            <a:endParaRPr lang="en-US" sz="1800" dirty="0" smtClean="0"/>
          </a:p>
          <a:p>
            <a:pPr lvl="1"/>
            <a:r>
              <a:rPr lang="en-US" sz="1600" b="0" dirty="0"/>
              <a:t>If you decide to go with a power filter, select one that will circulate enough water for the size of your tank. </a:t>
            </a:r>
          </a:p>
          <a:p>
            <a:pPr lvl="1"/>
            <a:r>
              <a:rPr lang="en-US" sz="1600" b="0" dirty="0"/>
              <a:t>Ideally, it should filter your water 5 or more times per hour (</a:t>
            </a:r>
            <a:r>
              <a:rPr lang="en-US" sz="1600" b="0" dirty="0" err="1"/>
              <a:t>gph</a:t>
            </a:r>
            <a:r>
              <a:rPr lang="en-US" sz="1600" b="0" dirty="0"/>
              <a:t>), depending on your tank capacity. </a:t>
            </a:r>
          </a:p>
          <a:p>
            <a:pPr lvl="1"/>
            <a:r>
              <a:rPr lang="en-US" sz="1600" b="0" dirty="0"/>
              <a:t>For example, a 10-gallon tank would need a filter that circulates at least 50 </a:t>
            </a:r>
            <a:r>
              <a:rPr lang="en-US" sz="1600" b="0" dirty="0" err="1"/>
              <a:t>gph</a:t>
            </a:r>
            <a:r>
              <a:rPr lang="en-US" sz="1600" b="0" dirty="0"/>
              <a:t>.</a:t>
            </a:r>
          </a:p>
          <a:p>
            <a:r>
              <a:rPr lang="en-US" sz="1800" b="1" dirty="0" smtClean="0"/>
              <a:t>Install </a:t>
            </a:r>
            <a:r>
              <a:rPr lang="en-US" sz="1800" b="1" dirty="0"/>
              <a:t>the filter</a:t>
            </a:r>
            <a:r>
              <a:rPr lang="en-US" sz="1800" b="1" dirty="0" smtClean="0"/>
              <a:t>.</a:t>
            </a:r>
            <a:endParaRPr lang="en-US" sz="1800" dirty="0" smtClean="0"/>
          </a:p>
        </p:txBody>
      </p:sp>
      <p:pic>
        <p:nvPicPr>
          <p:cNvPr id="4" name="Picture 3"/>
          <p:cNvPicPr>
            <a:picLocks noChangeAspect="1"/>
          </p:cNvPicPr>
          <p:nvPr/>
        </p:nvPicPr>
        <p:blipFill>
          <a:blip r:embed="rId2"/>
          <a:stretch>
            <a:fillRect/>
          </a:stretch>
        </p:blipFill>
        <p:spPr>
          <a:xfrm>
            <a:off x="323527" y="1196752"/>
            <a:ext cx="3360373" cy="2520280"/>
          </a:xfrm>
          <a:prstGeom prst="rect">
            <a:avLst/>
          </a:prstGeom>
        </p:spPr>
      </p:pic>
      <p:pic>
        <p:nvPicPr>
          <p:cNvPr id="5" name="Picture 4"/>
          <p:cNvPicPr>
            <a:picLocks noChangeAspect="1"/>
          </p:cNvPicPr>
          <p:nvPr/>
        </p:nvPicPr>
        <p:blipFill>
          <a:blip r:embed="rId3"/>
          <a:stretch>
            <a:fillRect/>
          </a:stretch>
        </p:blipFill>
        <p:spPr>
          <a:xfrm>
            <a:off x="323527" y="3933056"/>
            <a:ext cx="3360373" cy="2520280"/>
          </a:xfrm>
          <a:prstGeom prst="rect">
            <a:avLst/>
          </a:prstGeom>
        </p:spPr>
      </p:pic>
    </p:spTree>
    <p:extLst>
      <p:ext uri="{BB962C8B-B14F-4D97-AF65-F5344CB8AC3E}">
        <p14:creationId xmlns:p14="http://schemas.microsoft.com/office/powerpoint/2010/main" val="1700567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059832" y="1052513"/>
            <a:ext cx="5832648" cy="5400675"/>
          </a:xfrm>
        </p:spPr>
        <p:txBody>
          <a:bodyPr/>
          <a:lstStyle/>
          <a:p>
            <a:r>
              <a:rPr lang="en-US" sz="1800" b="1" dirty="0"/>
              <a:t>Fill the bottom with gravel.</a:t>
            </a:r>
            <a:r>
              <a:rPr lang="en-US" sz="1800" dirty="0"/>
              <a:t> Having about 2 to 3 inches (5.1 to 7.6 cm) of gravel on the bottom is essential to a healthy </a:t>
            </a:r>
            <a:r>
              <a:rPr lang="en-US" sz="1800" dirty="0" smtClean="0"/>
              <a:t>aquarium. </a:t>
            </a:r>
          </a:p>
          <a:p>
            <a:pPr lvl="1"/>
            <a:r>
              <a:rPr lang="en-US" sz="1600" b="0" dirty="0" smtClean="0"/>
              <a:t>Cheap gravel </a:t>
            </a:r>
            <a:r>
              <a:rPr lang="en-US" sz="1600" b="0" dirty="0"/>
              <a:t>can be purchased from pet stores dealing in aquarium </a:t>
            </a:r>
            <a:r>
              <a:rPr lang="en-US" sz="1600" b="0" dirty="0" smtClean="0"/>
              <a:t>products.</a:t>
            </a:r>
            <a:r>
              <a:rPr lang="en-US" sz="1600" b="0" baseline="30000" dirty="0" smtClean="0"/>
              <a:t> </a:t>
            </a:r>
            <a:endParaRPr lang="en-US" sz="1600" b="0" baseline="30000" dirty="0" smtClean="0"/>
          </a:p>
          <a:p>
            <a:pPr lvl="1"/>
            <a:r>
              <a:rPr lang="en-US" sz="1600" b="0" dirty="0" smtClean="0"/>
              <a:t>Sand </a:t>
            </a:r>
            <a:r>
              <a:rPr lang="en-US" sz="1600" b="0" dirty="0"/>
              <a:t>is optimal for fish and invertebrates that like to burrow but it needs to be stirred on a regular basis to prevent dead spots that can wreak havoc on your </a:t>
            </a:r>
            <a:r>
              <a:rPr lang="en-US" sz="1600" b="0" dirty="0" smtClean="0"/>
              <a:t>tank. </a:t>
            </a:r>
            <a:endParaRPr lang="en-US" sz="1600" b="0" dirty="0"/>
          </a:p>
          <a:p>
            <a:r>
              <a:rPr lang="en-US" sz="1800" dirty="0" smtClean="0"/>
              <a:t>Rinse </a:t>
            </a:r>
            <a:r>
              <a:rPr lang="en-US" sz="1800" dirty="0"/>
              <a:t>the substrate in clean water before adding it to the aquarium. </a:t>
            </a:r>
            <a:endParaRPr lang="en-US" sz="1800" dirty="0" smtClean="0"/>
          </a:p>
          <a:p>
            <a:pPr lvl="1"/>
            <a:r>
              <a:rPr lang="en-US" sz="1600" b="0" dirty="0" smtClean="0"/>
              <a:t>The </a:t>
            </a:r>
            <a:r>
              <a:rPr lang="en-US" sz="1600" b="0" dirty="0"/>
              <a:t>less dust in the water, the faster it'll clear when the filter is started up. </a:t>
            </a:r>
            <a:endParaRPr lang="en-US" sz="1600" b="0" dirty="0" smtClean="0"/>
          </a:p>
          <a:p>
            <a:pPr lvl="1"/>
            <a:r>
              <a:rPr lang="en-US" sz="1600" b="0" dirty="0" smtClean="0"/>
              <a:t>This </a:t>
            </a:r>
            <a:r>
              <a:rPr lang="en-US" sz="1600" b="0" dirty="0"/>
              <a:t>step is especially crucial if you're using sand instead of </a:t>
            </a:r>
            <a:r>
              <a:rPr lang="en-US" sz="1600" b="0" dirty="0" smtClean="0"/>
              <a:t>gravel.</a:t>
            </a:r>
            <a:endParaRPr lang="en-US" sz="1600" b="0" dirty="0"/>
          </a:p>
          <a:p>
            <a:r>
              <a:rPr lang="en-US" sz="1800" dirty="0" smtClean="0"/>
              <a:t>Spread </a:t>
            </a:r>
            <a:r>
              <a:rPr lang="en-US" sz="1800" dirty="0"/>
              <a:t>the rinsed </a:t>
            </a:r>
            <a:r>
              <a:rPr lang="en-US" sz="1800" dirty="0" smtClean="0"/>
              <a:t>substrate </a:t>
            </a:r>
            <a:r>
              <a:rPr lang="en-US" sz="1800" dirty="0"/>
              <a:t>in an even layer across the surface of the filter. </a:t>
            </a:r>
          </a:p>
          <a:p>
            <a:r>
              <a:rPr lang="en-US" sz="1800" dirty="0"/>
              <a:t>Put a plate on top of the substrate so it doesn't disperse when you add water.</a:t>
            </a:r>
          </a:p>
        </p:txBody>
      </p:sp>
      <p:pic>
        <p:nvPicPr>
          <p:cNvPr id="4" name="Picture 3"/>
          <p:cNvPicPr>
            <a:picLocks noChangeAspect="1"/>
          </p:cNvPicPr>
          <p:nvPr/>
        </p:nvPicPr>
        <p:blipFill>
          <a:blip r:embed="rId2"/>
          <a:stretch>
            <a:fillRect/>
          </a:stretch>
        </p:blipFill>
        <p:spPr>
          <a:xfrm>
            <a:off x="275523" y="1412776"/>
            <a:ext cx="2784309" cy="2088232"/>
          </a:xfrm>
          <a:prstGeom prst="rect">
            <a:avLst/>
          </a:prstGeom>
        </p:spPr>
      </p:pic>
    </p:spTree>
    <p:extLst>
      <p:ext uri="{BB962C8B-B14F-4D97-AF65-F5344CB8AC3E}">
        <p14:creationId xmlns:p14="http://schemas.microsoft.com/office/powerpoint/2010/main" val="150097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4" y="188913"/>
            <a:ext cx="7128197" cy="649287"/>
          </a:xfrm>
        </p:spPr>
        <p:txBody>
          <a:bodyPr/>
          <a:lstStyle/>
          <a:p>
            <a:r>
              <a:rPr lang="en-US" dirty="0">
                <a:latin typeface="Tahoma" pitchFamily="34" charset="0"/>
              </a:rPr>
              <a:t>Fish and Wildlife Management </a:t>
            </a:r>
            <a:br>
              <a:rPr lang="en-US" dirty="0">
                <a:latin typeface="Tahoma" pitchFamily="34" charset="0"/>
              </a:rPr>
            </a:br>
            <a:r>
              <a:rPr lang="en-US" dirty="0">
                <a:latin typeface="Tahoma" pitchFamily="34" charset="0"/>
              </a:rPr>
              <a:t>Merit </a:t>
            </a:r>
            <a:r>
              <a:rPr lang="en-US" dirty="0" smtClean="0">
                <a:latin typeface="Tahoma" pitchFamily="34" charset="0"/>
              </a:rPr>
              <a:t>Badge Requirements</a:t>
            </a:r>
            <a:endParaRPr lang="uk-UA" dirty="0">
              <a:latin typeface="Tahoma" pitchFamily="34" charset="0"/>
            </a:endParaRPr>
          </a:p>
        </p:txBody>
      </p:sp>
      <p:sp>
        <p:nvSpPr>
          <p:cNvPr id="36867" name="Rectangle 3"/>
          <p:cNvSpPr>
            <a:spLocks noGrp="1" noChangeArrowheads="1"/>
          </p:cNvSpPr>
          <p:nvPr>
            <p:ph type="body" idx="1"/>
          </p:nvPr>
        </p:nvSpPr>
        <p:spPr>
          <a:xfrm>
            <a:off x="1331913" y="1341438"/>
            <a:ext cx="6553200" cy="4535487"/>
          </a:xfrm>
        </p:spPr>
        <p:txBody>
          <a:bodyPr/>
          <a:lstStyle/>
          <a:p>
            <a:pPr marL="228600" lvl="0" indent="-228600" eaLnBrk="0" hangingPunct="0">
              <a:spcBef>
                <a:spcPct val="0"/>
              </a:spcBef>
              <a:buFont typeface="+mj-lt"/>
              <a:buAutoNum type="arabicPeriod" startAt="6"/>
            </a:pPr>
            <a:r>
              <a:rPr lang="en-US" altLang="en-US" sz="1800" dirty="0" smtClean="0"/>
              <a:t>Do </a:t>
            </a:r>
            <a:r>
              <a:rPr lang="en-US" altLang="en-US" sz="1800" dirty="0"/>
              <a:t>ONE of the following:</a:t>
            </a:r>
          </a:p>
          <a:p>
            <a:pPr marL="685800" lvl="1" indent="-228600" eaLnBrk="0" hangingPunct="0">
              <a:spcBef>
                <a:spcPct val="0"/>
              </a:spcBef>
              <a:buFont typeface="+mj-lt"/>
              <a:buAutoNum type="alphaLcPeriod"/>
            </a:pPr>
            <a:r>
              <a:rPr lang="en-US" altLang="en-US" sz="1400" b="0" dirty="0"/>
              <a:t>Observe and record 25 species of wildlife. Your list may include mammals, birds, reptiles, amphibians, and fish. Write down when and where each animal was seen. </a:t>
            </a:r>
          </a:p>
          <a:p>
            <a:pPr marL="685800" lvl="1" indent="-228600" eaLnBrk="0" hangingPunct="0">
              <a:spcBef>
                <a:spcPct val="0"/>
              </a:spcBef>
              <a:buFont typeface="+mj-lt"/>
              <a:buAutoNum type="alphaLcPeriod"/>
            </a:pPr>
            <a:r>
              <a:rPr lang="en-US" altLang="en-US" sz="1400" b="0" dirty="0"/>
              <a:t>List the wildlife species in your state that are classified as endangered, threatened, exotic, non-native, game species, furbearers, or migratory game birds. Discuss with your counselor management practices in place or being developed for at least three of these species. </a:t>
            </a:r>
          </a:p>
          <a:p>
            <a:pPr marL="685800" lvl="1" indent="-228600" eaLnBrk="0" hangingPunct="0">
              <a:spcBef>
                <a:spcPct val="0"/>
              </a:spcBef>
              <a:buFont typeface="+mj-lt"/>
              <a:buAutoNum type="alphaLcPeriod"/>
            </a:pPr>
            <a:r>
              <a:rPr lang="en-US" altLang="en-US" sz="1400" b="0" dirty="0"/>
              <a:t>Start a scrapbook of North American fish and wildlife. Insert markers to divide the book into separate parts for mammals, birds, reptiles, amphibians, and fish. Collect articles on such subjects as life histories, habitat, behavior, and feeding habits on all of the five categories and place them in your notebook accordingly. Articles and pictures may be taken from newspapers or science, nature, and outdoor magazines, or from other sources including the internet (with your parent's permission). Enter at least five articles on mammals, five on birds, five on reptiles, five on amphibians, and five on fish. Put each animal on a separate sheet in alphabetical order. Include pictures whenever possible.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
        <p:nvSpPr>
          <p:cNvPr id="4"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65199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923928" y="1052513"/>
            <a:ext cx="5040560" cy="5400675"/>
          </a:xfrm>
        </p:spPr>
        <p:txBody>
          <a:bodyPr/>
          <a:lstStyle/>
          <a:p>
            <a:r>
              <a:rPr lang="en-US" sz="1800" b="1" dirty="0"/>
              <a:t>Set up chosen plants and decorations.</a:t>
            </a:r>
            <a:r>
              <a:rPr lang="en-US" sz="1800" dirty="0"/>
              <a:t> Make sure you arrange them how you like at this point because once the water and fish are in the tank, you'll want to have as little stress as possible––and that means no hands in the tank. </a:t>
            </a:r>
            <a:endParaRPr lang="en-US" sz="1800" dirty="0" smtClean="0"/>
          </a:p>
          <a:p>
            <a:r>
              <a:rPr lang="en-US" sz="1800" dirty="0" smtClean="0"/>
              <a:t>Plants </a:t>
            </a:r>
            <a:r>
              <a:rPr lang="en-US" sz="1800" dirty="0"/>
              <a:t>are functional </a:t>
            </a:r>
            <a:r>
              <a:rPr lang="en-US" sz="1800" dirty="0" smtClean="0"/>
              <a:t>decorations;</a:t>
            </a:r>
            <a:r>
              <a:rPr lang="en-US" sz="1800" baseline="30000" dirty="0" smtClean="0"/>
              <a:t> </a:t>
            </a:r>
            <a:r>
              <a:rPr lang="en-US" sz="1800" dirty="0"/>
              <a:t>it is difficult to make a mechanical filter control a plankton bloom, but live plants make it easy. </a:t>
            </a:r>
            <a:endParaRPr lang="en-US" sz="1800" dirty="0" smtClean="0"/>
          </a:p>
          <a:p>
            <a:r>
              <a:rPr lang="en-US" sz="1800" dirty="0" smtClean="0"/>
              <a:t>For </a:t>
            </a:r>
            <a:r>
              <a:rPr lang="en-US" sz="1800" dirty="0"/>
              <a:t>some fish, plants actually help them stay healthy. </a:t>
            </a:r>
          </a:p>
          <a:p>
            <a:r>
              <a:rPr lang="en-US" sz="1800" dirty="0" smtClean="0"/>
              <a:t>Submerge </a:t>
            </a:r>
            <a:r>
              <a:rPr lang="en-US" sz="1800" dirty="0"/>
              <a:t>the roots in the gravel, but not the stems or leaves</a:t>
            </a:r>
            <a:r>
              <a:rPr lang="en-US" sz="1800" dirty="0" smtClean="0"/>
              <a:t>.</a:t>
            </a:r>
            <a:endParaRPr lang="en-US" sz="1800" dirty="0"/>
          </a:p>
        </p:txBody>
      </p:sp>
      <p:pic>
        <p:nvPicPr>
          <p:cNvPr id="4" name="Picture 3"/>
          <p:cNvPicPr>
            <a:picLocks noChangeAspect="1"/>
          </p:cNvPicPr>
          <p:nvPr/>
        </p:nvPicPr>
        <p:blipFill>
          <a:blip r:embed="rId2"/>
          <a:stretch>
            <a:fillRect/>
          </a:stretch>
        </p:blipFill>
        <p:spPr>
          <a:xfrm>
            <a:off x="251519" y="1196752"/>
            <a:ext cx="3552395" cy="2664296"/>
          </a:xfrm>
          <a:prstGeom prst="rect">
            <a:avLst/>
          </a:prstGeom>
        </p:spPr>
      </p:pic>
    </p:spTree>
    <p:extLst>
      <p:ext uri="{BB962C8B-B14F-4D97-AF65-F5344CB8AC3E}">
        <p14:creationId xmlns:p14="http://schemas.microsoft.com/office/powerpoint/2010/main" val="2992238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11960" y="1052513"/>
            <a:ext cx="4680520" cy="5400675"/>
          </a:xfrm>
        </p:spPr>
        <p:txBody>
          <a:bodyPr/>
          <a:lstStyle/>
          <a:p>
            <a:r>
              <a:rPr lang="en-US" sz="1800" b="1" dirty="0"/>
              <a:t>Look for </a:t>
            </a:r>
            <a:r>
              <a:rPr lang="en-US" sz="1800" b="1" dirty="0" smtClean="0"/>
              <a:t>leaks.</a:t>
            </a:r>
            <a:r>
              <a:rPr lang="en-US" sz="1800" baseline="30000" dirty="0" smtClean="0"/>
              <a:t> </a:t>
            </a:r>
            <a:r>
              <a:rPr lang="en-US" sz="1800" dirty="0"/>
              <a:t>Fill the tank with about two inches of water, then wait for a half an hour. </a:t>
            </a:r>
            <a:endParaRPr lang="en-US" sz="1800" dirty="0" smtClean="0"/>
          </a:p>
          <a:p>
            <a:r>
              <a:rPr lang="en-US" sz="1800" dirty="0" smtClean="0"/>
              <a:t>If </a:t>
            </a:r>
            <a:r>
              <a:rPr lang="en-US" sz="1800" dirty="0"/>
              <a:t>there are any leaks, it's better they show up now, rather than when you have filled the entire thing. </a:t>
            </a:r>
            <a:endParaRPr lang="en-US" sz="1800" dirty="0" smtClean="0"/>
          </a:p>
          <a:p>
            <a:r>
              <a:rPr lang="en-US" sz="1800" dirty="0" smtClean="0"/>
              <a:t>If </a:t>
            </a:r>
            <a:r>
              <a:rPr lang="en-US" sz="1800" dirty="0"/>
              <a:t>you don't see leaks, fill up the tank about 1/3 full. </a:t>
            </a:r>
            <a:endParaRPr lang="en-US" sz="1800" dirty="0" smtClean="0"/>
          </a:p>
          <a:p>
            <a:r>
              <a:rPr lang="en-US" sz="1800" dirty="0" smtClean="0"/>
              <a:t>Have </a:t>
            </a:r>
            <a:r>
              <a:rPr lang="en-US" sz="1800" dirty="0"/>
              <a:t>sealant on hand so that you can dry the tank and start fixing it.</a:t>
            </a:r>
          </a:p>
          <a:p>
            <a:endParaRPr lang="en-US" sz="1800" dirty="0"/>
          </a:p>
        </p:txBody>
      </p:sp>
      <p:pic>
        <p:nvPicPr>
          <p:cNvPr id="4" name="Picture 3"/>
          <p:cNvPicPr>
            <a:picLocks noChangeAspect="1"/>
          </p:cNvPicPr>
          <p:nvPr/>
        </p:nvPicPr>
        <p:blipFill>
          <a:blip r:embed="rId2"/>
          <a:stretch>
            <a:fillRect/>
          </a:stretch>
        </p:blipFill>
        <p:spPr>
          <a:xfrm>
            <a:off x="251520" y="1196751"/>
            <a:ext cx="3744416" cy="2808311"/>
          </a:xfrm>
          <a:prstGeom prst="rect">
            <a:avLst/>
          </a:prstGeom>
        </p:spPr>
      </p:pic>
    </p:spTree>
    <p:extLst>
      <p:ext uri="{BB962C8B-B14F-4D97-AF65-F5344CB8AC3E}">
        <p14:creationId xmlns:p14="http://schemas.microsoft.com/office/powerpoint/2010/main" val="4273970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139952" y="1052513"/>
            <a:ext cx="4608512" cy="5400675"/>
          </a:xfrm>
        </p:spPr>
        <p:txBody>
          <a:bodyPr/>
          <a:lstStyle/>
          <a:p>
            <a:r>
              <a:rPr lang="en-US" sz="1800" b="1" dirty="0"/>
              <a:t>Fill the tank the rest of the way.</a:t>
            </a:r>
            <a:r>
              <a:rPr lang="en-US" sz="1800" dirty="0"/>
              <a:t> Once you are sure that all the decorations are just the way you want, fill the tank up to just under the rim of the tank, leaving a gap of 1 </a:t>
            </a:r>
            <a:r>
              <a:rPr lang="en-US" sz="1800" dirty="0" smtClean="0"/>
              <a:t>inch.</a:t>
            </a:r>
            <a:endParaRPr lang="en-US" sz="1800" dirty="0"/>
          </a:p>
        </p:txBody>
      </p:sp>
      <p:pic>
        <p:nvPicPr>
          <p:cNvPr id="4" name="Picture 3"/>
          <p:cNvPicPr>
            <a:picLocks noChangeAspect="1"/>
          </p:cNvPicPr>
          <p:nvPr/>
        </p:nvPicPr>
        <p:blipFill>
          <a:blip r:embed="rId2"/>
          <a:stretch>
            <a:fillRect/>
          </a:stretch>
        </p:blipFill>
        <p:spPr>
          <a:xfrm>
            <a:off x="251520" y="1124744"/>
            <a:ext cx="3816424" cy="2862318"/>
          </a:xfrm>
          <a:prstGeom prst="rect">
            <a:avLst/>
          </a:prstGeom>
        </p:spPr>
      </p:pic>
    </p:spTree>
    <p:extLst>
      <p:ext uri="{BB962C8B-B14F-4D97-AF65-F5344CB8AC3E}">
        <p14:creationId xmlns:p14="http://schemas.microsoft.com/office/powerpoint/2010/main" val="3951260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11960" y="1052513"/>
            <a:ext cx="4608512" cy="5400675"/>
          </a:xfrm>
        </p:spPr>
        <p:txBody>
          <a:bodyPr/>
          <a:lstStyle/>
          <a:p>
            <a:r>
              <a:rPr lang="en-US" sz="1800" b="1" dirty="0"/>
              <a:t>Start the filter.</a:t>
            </a:r>
            <a:r>
              <a:rPr lang="en-US" sz="1800" dirty="0"/>
              <a:t> Fill the reservoir of the filter with water, and plug it in! </a:t>
            </a:r>
            <a:endParaRPr lang="en-US" sz="1800" dirty="0" smtClean="0"/>
          </a:p>
          <a:p>
            <a:pPr lvl="1"/>
            <a:r>
              <a:rPr lang="en-US" sz="1600" b="0" dirty="0" smtClean="0"/>
              <a:t>Water </a:t>
            </a:r>
            <a:r>
              <a:rPr lang="en-US" sz="1600" b="0" dirty="0"/>
              <a:t>should smoothly (and quietly) circulate after a couple of minutes. </a:t>
            </a:r>
            <a:endParaRPr lang="en-US" sz="1600" b="0" dirty="0" smtClean="0"/>
          </a:p>
          <a:p>
            <a:r>
              <a:rPr lang="en-US" sz="1800" dirty="0" smtClean="0"/>
              <a:t>Plug </a:t>
            </a:r>
            <a:r>
              <a:rPr lang="en-US" sz="1800" dirty="0"/>
              <a:t>in the powerhead/pump if you have an under-gravel filter. </a:t>
            </a:r>
            <a:endParaRPr lang="en-US" sz="1800" dirty="0" smtClean="0"/>
          </a:p>
          <a:p>
            <a:pPr lvl="1"/>
            <a:r>
              <a:rPr lang="en-US" sz="1600" b="0" dirty="0" smtClean="0"/>
              <a:t>Water </a:t>
            </a:r>
            <a:r>
              <a:rPr lang="en-US" sz="1600" b="0" dirty="0"/>
              <a:t>should start moving vertically in the lift tube(s). </a:t>
            </a:r>
            <a:endParaRPr lang="en-US" sz="1600" b="0" dirty="0" smtClean="0"/>
          </a:p>
          <a:p>
            <a:r>
              <a:rPr lang="en-US" sz="1800" dirty="0" smtClean="0"/>
              <a:t>Wait </a:t>
            </a:r>
            <a:r>
              <a:rPr lang="en-US" sz="1800" dirty="0"/>
              <a:t>for an hour or two and check that the temperature is still in the safe range, that there are no leaks, and that the water is circulating properly.</a:t>
            </a:r>
          </a:p>
        </p:txBody>
      </p:sp>
      <p:pic>
        <p:nvPicPr>
          <p:cNvPr id="4" name="Picture 3"/>
          <p:cNvPicPr>
            <a:picLocks noChangeAspect="1"/>
          </p:cNvPicPr>
          <p:nvPr/>
        </p:nvPicPr>
        <p:blipFill>
          <a:blip r:embed="rId2"/>
          <a:stretch>
            <a:fillRect/>
          </a:stretch>
        </p:blipFill>
        <p:spPr>
          <a:xfrm>
            <a:off x="251519" y="1196752"/>
            <a:ext cx="3840427" cy="2880320"/>
          </a:xfrm>
          <a:prstGeom prst="rect">
            <a:avLst/>
          </a:prstGeom>
        </p:spPr>
      </p:pic>
    </p:spTree>
    <p:extLst>
      <p:ext uri="{BB962C8B-B14F-4D97-AF65-F5344CB8AC3E}">
        <p14:creationId xmlns:p14="http://schemas.microsoft.com/office/powerpoint/2010/main" val="3773570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923928" y="1052513"/>
            <a:ext cx="4896544" cy="5400675"/>
          </a:xfrm>
        </p:spPr>
        <p:txBody>
          <a:bodyPr/>
          <a:lstStyle/>
          <a:p>
            <a:r>
              <a:rPr lang="en-US" sz="1800" b="1" dirty="0"/>
              <a:t>Install your heater on the inside of the tank.</a:t>
            </a:r>
            <a:r>
              <a:rPr lang="en-US" sz="1800" dirty="0"/>
              <a:t> It will attach with suction cups. </a:t>
            </a:r>
            <a:endParaRPr lang="en-US" sz="1800" dirty="0" smtClean="0"/>
          </a:p>
          <a:p>
            <a:pPr lvl="1"/>
            <a:r>
              <a:rPr lang="en-US" sz="1600" b="0" dirty="0" smtClean="0"/>
              <a:t>Try </a:t>
            </a:r>
            <a:r>
              <a:rPr lang="en-US" sz="1600" b="0" dirty="0"/>
              <a:t>to position it near or at the mouth of the filter expelling </a:t>
            </a:r>
            <a:r>
              <a:rPr lang="en-US" sz="1600" b="0" dirty="0" smtClean="0"/>
              <a:t>water so that </a:t>
            </a:r>
            <a:r>
              <a:rPr lang="en-US" sz="1600" b="0" dirty="0"/>
              <a:t>the water will be evenly heated. </a:t>
            </a:r>
            <a:endParaRPr lang="en-US" sz="1600" b="0" dirty="0" smtClean="0"/>
          </a:p>
          <a:p>
            <a:r>
              <a:rPr lang="en-US" sz="1800" dirty="0" smtClean="0"/>
              <a:t>Plug </a:t>
            </a:r>
            <a:r>
              <a:rPr lang="en-US" sz="1800" dirty="0"/>
              <a:t>in the heater and install your thermometer. </a:t>
            </a:r>
            <a:endParaRPr lang="en-US" sz="1800" dirty="0" smtClean="0"/>
          </a:p>
          <a:p>
            <a:pPr lvl="1"/>
            <a:r>
              <a:rPr lang="en-US" sz="1600" b="0" dirty="0" smtClean="0"/>
              <a:t>Do </a:t>
            </a:r>
            <a:r>
              <a:rPr lang="en-US" sz="1600" b="0" dirty="0"/>
              <a:t>not turn it on until the tank is filled completely with </a:t>
            </a:r>
            <a:r>
              <a:rPr lang="en-US" sz="1600" b="0" dirty="0" smtClean="0"/>
              <a:t>water.</a:t>
            </a:r>
            <a:r>
              <a:rPr lang="en-US" sz="1600" b="0" baseline="30000" dirty="0" smtClean="0"/>
              <a:t> </a:t>
            </a:r>
            <a:endParaRPr lang="en-US" sz="1600" b="0" baseline="30000" dirty="0" smtClean="0"/>
          </a:p>
          <a:p>
            <a:pPr lvl="1"/>
            <a:r>
              <a:rPr lang="en-US" sz="1600" b="0" dirty="0" smtClean="0"/>
              <a:t>A </a:t>
            </a:r>
            <a:r>
              <a:rPr lang="en-US" sz="1600" b="0" dirty="0"/>
              <a:t>good rule of thumb is 3-5 watts of heat per gallon of water. </a:t>
            </a:r>
            <a:endParaRPr lang="en-US" sz="1600" b="0" dirty="0" smtClean="0"/>
          </a:p>
          <a:p>
            <a:pPr lvl="1"/>
            <a:r>
              <a:rPr lang="en-US" sz="1600" b="0" dirty="0" smtClean="0"/>
              <a:t>Most </a:t>
            </a:r>
            <a:r>
              <a:rPr lang="en-US" sz="1600" b="0" dirty="0"/>
              <a:t>fish like it between 70 and 80 degrees Fahrenheit</a:t>
            </a:r>
            <a:r>
              <a:rPr lang="en-US" sz="1600" b="0" dirty="0" smtClean="0"/>
              <a:t>.</a:t>
            </a:r>
            <a:endParaRPr lang="en-US" sz="1600" b="0" dirty="0"/>
          </a:p>
          <a:p>
            <a:r>
              <a:rPr lang="en-US" sz="1800" dirty="0" smtClean="0"/>
              <a:t>Give </a:t>
            </a:r>
            <a:r>
              <a:rPr lang="en-US" sz="1800" dirty="0"/>
              <a:t>the heater time to adjust the temperature before cycling the tank.</a:t>
            </a:r>
          </a:p>
        </p:txBody>
      </p:sp>
      <p:pic>
        <p:nvPicPr>
          <p:cNvPr id="4" name="Picture 3"/>
          <p:cNvPicPr>
            <a:picLocks noChangeAspect="1"/>
          </p:cNvPicPr>
          <p:nvPr/>
        </p:nvPicPr>
        <p:blipFill>
          <a:blip r:embed="rId2"/>
          <a:stretch>
            <a:fillRect/>
          </a:stretch>
        </p:blipFill>
        <p:spPr>
          <a:xfrm>
            <a:off x="251520" y="1196752"/>
            <a:ext cx="3589800" cy="2692350"/>
          </a:xfrm>
          <a:prstGeom prst="rect">
            <a:avLst/>
          </a:prstGeom>
        </p:spPr>
      </p:pic>
    </p:spTree>
    <p:extLst>
      <p:ext uri="{BB962C8B-B14F-4D97-AF65-F5344CB8AC3E}">
        <p14:creationId xmlns:p14="http://schemas.microsoft.com/office/powerpoint/2010/main" val="1331163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11960" y="1052513"/>
            <a:ext cx="4608512" cy="5400675"/>
          </a:xfrm>
        </p:spPr>
        <p:txBody>
          <a:bodyPr/>
          <a:lstStyle/>
          <a:p>
            <a:r>
              <a:rPr lang="en-US" sz="1800" b="1" dirty="0"/>
              <a:t>Add water dechlorinator.</a:t>
            </a:r>
            <a:r>
              <a:rPr lang="en-US" sz="1800" dirty="0"/>
              <a:t> Tap water </a:t>
            </a:r>
            <a:r>
              <a:rPr lang="en-US" sz="1800" dirty="0" smtClean="0"/>
              <a:t>from a municipal supply contains </a:t>
            </a:r>
            <a:r>
              <a:rPr lang="en-US" sz="1800" dirty="0"/>
              <a:t>chlorine and other chemicals that will kill fish, so it's necessary to add a </a:t>
            </a:r>
            <a:r>
              <a:rPr lang="en-US" sz="1800" dirty="0" smtClean="0"/>
              <a:t>neutralizer.</a:t>
            </a:r>
          </a:p>
          <a:p>
            <a:pPr lvl="1"/>
            <a:r>
              <a:rPr lang="en-US" sz="1600" b="0" dirty="0" smtClean="0"/>
              <a:t>Add </a:t>
            </a:r>
            <a:r>
              <a:rPr lang="en-US" sz="1600" b="0" dirty="0"/>
              <a:t>the dechlorinator according to the instructions on the bottle. </a:t>
            </a:r>
            <a:endParaRPr lang="en-US" sz="1600" b="0" dirty="0" smtClean="0"/>
          </a:p>
          <a:p>
            <a:r>
              <a:rPr lang="en-US" sz="1800" dirty="0" smtClean="0"/>
              <a:t>The </a:t>
            </a:r>
            <a:r>
              <a:rPr lang="en-US" sz="1800" dirty="0"/>
              <a:t>activated carbon of your filter may need to be removed while the chemical circulates, otherwise, the filter may remove it before it has a chance to detoxify the water.</a:t>
            </a:r>
          </a:p>
        </p:txBody>
      </p:sp>
      <p:pic>
        <p:nvPicPr>
          <p:cNvPr id="4" name="Picture 3"/>
          <p:cNvPicPr>
            <a:picLocks noChangeAspect="1"/>
          </p:cNvPicPr>
          <p:nvPr/>
        </p:nvPicPr>
        <p:blipFill>
          <a:blip r:embed="rId2"/>
          <a:stretch>
            <a:fillRect/>
          </a:stretch>
        </p:blipFill>
        <p:spPr>
          <a:xfrm>
            <a:off x="323528" y="1196752"/>
            <a:ext cx="3744416" cy="2808312"/>
          </a:xfrm>
          <a:prstGeom prst="rect">
            <a:avLst/>
          </a:prstGeom>
        </p:spPr>
      </p:pic>
    </p:spTree>
    <p:extLst>
      <p:ext uri="{BB962C8B-B14F-4D97-AF65-F5344CB8AC3E}">
        <p14:creationId xmlns:p14="http://schemas.microsoft.com/office/powerpoint/2010/main" val="3099642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203848" y="1052513"/>
            <a:ext cx="5760640" cy="5688855"/>
          </a:xfrm>
        </p:spPr>
        <p:txBody>
          <a:bodyPr/>
          <a:lstStyle/>
          <a:p>
            <a:r>
              <a:rPr lang="en-US" sz="1800" b="1" dirty="0" smtClean="0"/>
              <a:t>Cycle </a:t>
            </a:r>
            <a:r>
              <a:rPr lang="en-US" sz="1800" b="1" dirty="0"/>
              <a:t>your </a:t>
            </a:r>
            <a:r>
              <a:rPr lang="en-US" sz="1800" b="1" dirty="0" smtClean="0"/>
              <a:t>tank.</a:t>
            </a:r>
            <a:r>
              <a:rPr lang="en-US" sz="1800" dirty="0" smtClean="0"/>
              <a:t> </a:t>
            </a:r>
            <a:r>
              <a:rPr lang="en-US" sz="1800" dirty="0"/>
              <a:t>For instructions on the fishless cycle (the most humane way to grow the beneficial bacteria all tanks need) see </a:t>
            </a:r>
            <a:r>
              <a:rPr lang="en-US" sz="1800" dirty="0">
                <a:hlinkClick r:id="rId2" tooltip="Do a Fishless Cycle"/>
              </a:rPr>
              <a:t>Do a Fishless Cycle</a:t>
            </a:r>
            <a:r>
              <a:rPr lang="en-US" sz="1800" dirty="0"/>
              <a:t>. </a:t>
            </a:r>
            <a:endParaRPr lang="en-US" sz="1800" dirty="0" smtClean="0"/>
          </a:p>
          <a:p>
            <a:pPr lvl="1"/>
            <a:r>
              <a:rPr lang="en-US" sz="1600" b="0" dirty="0" smtClean="0"/>
              <a:t>The </a:t>
            </a:r>
            <a:r>
              <a:rPr lang="en-US" sz="1600" b="0" dirty="0"/>
              <a:t>cycle must be completed before you add any fish to the tank, or they will die. </a:t>
            </a:r>
            <a:endParaRPr lang="en-US" sz="1600" b="0" dirty="0" smtClean="0"/>
          </a:p>
          <a:p>
            <a:r>
              <a:rPr lang="en-US" sz="1800" dirty="0" smtClean="0"/>
              <a:t>During </a:t>
            </a:r>
            <a:r>
              <a:rPr lang="en-US" sz="1800" dirty="0"/>
              <a:t>the cycle, you need to monitor the water parameters (pH, High pH, Ammonia, Nitrite, and Nitrate). </a:t>
            </a:r>
            <a:endParaRPr lang="en-US" sz="1800" dirty="0" smtClean="0"/>
          </a:p>
          <a:p>
            <a:pPr lvl="1"/>
            <a:r>
              <a:rPr lang="en-US" sz="1600" b="0" dirty="0" smtClean="0"/>
              <a:t>When </a:t>
            </a:r>
            <a:r>
              <a:rPr lang="en-US" sz="1600" b="0" dirty="0"/>
              <a:t>the numbers for </a:t>
            </a:r>
            <a:r>
              <a:rPr lang="en-US" sz="1600" b="0" dirty="0" smtClean="0"/>
              <a:t>Ammonia, </a:t>
            </a:r>
            <a:r>
              <a:rPr lang="en-US" sz="1600" b="0" dirty="0"/>
              <a:t>Nitrite, and then Nitrate spike and lower to 0, you have completed your initial Nitrogen Cycle and are in the clear to add fish. </a:t>
            </a:r>
            <a:endParaRPr lang="en-US" sz="1600" b="0" dirty="0" smtClean="0"/>
          </a:p>
          <a:p>
            <a:pPr lvl="1"/>
            <a:r>
              <a:rPr lang="en-US" sz="1600" b="0" dirty="0" smtClean="0"/>
              <a:t>The </a:t>
            </a:r>
            <a:r>
              <a:rPr lang="en-US" sz="1600" b="0" dirty="0"/>
              <a:t>only way to reduce the Nitrates is to do water </a:t>
            </a:r>
            <a:r>
              <a:rPr lang="en-US" sz="1600" b="0" dirty="0" smtClean="0"/>
              <a:t>changes. Continue </a:t>
            </a:r>
            <a:r>
              <a:rPr lang="en-US" sz="1600" b="0" dirty="0"/>
              <a:t>doing water tests, especially with a new tank. </a:t>
            </a:r>
            <a:endParaRPr lang="en-US" sz="1600" b="0" dirty="0" smtClean="0"/>
          </a:p>
          <a:p>
            <a:pPr lvl="1"/>
            <a:r>
              <a:rPr lang="en-US" sz="1600" b="0" dirty="0" smtClean="0"/>
              <a:t>You </a:t>
            </a:r>
            <a:r>
              <a:rPr lang="en-US" sz="1600" b="0" dirty="0"/>
              <a:t>may need to do daily 15% water changes to keep your fish tank clean, depending on the nitrate levels. </a:t>
            </a:r>
            <a:endParaRPr lang="en-US" sz="1600" b="0" dirty="0" smtClean="0"/>
          </a:p>
          <a:p>
            <a:pPr lvl="1"/>
            <a:r>
              <a:rPr lang="en-US" sz="1600" b="0" dirty="0" smtClean="0"/>
              <a:t>Adding </a:t>
            </a:r>
            <a:r>
              <a:rPr lang="en-US" sz="1600" b="0" dirty="0"/>
              <a:t>live plants will reduce the number of nitrates as well.</a:t>
            </a:r>
          </a:p>
        </p:txBody>
      </p:sp>
      <p:pic>
        <p:nvPicPr>
          <p:cNvPr id="4" name="Picture 3"/>
          <p:cNvPicPr>
            <a:picLocks noChangeAspect="1"/>
          </p:cNvPicPr>
          <p:nvPr/>
        </p:nvPicPr>
        <p:blipFill>
          <a:blip r:embed="rId3"/>
          <a:stretch>
            <a:fillRect/>
          </a:stretch>
        </p:blipFill>
        <p:spPr>
          <a:xfrm>
            <a:off x="246757" y="1196752"/>
            <a:ext cx="2891036" cy="2168277"/>
          </a:xfrm>
          <a:prstGeom prst="rect">
            <a:avLst/>
          </a:prstGeom>
        </p:spPr>
      </p:pic>
    </p:spTree>
    <p:extLst>
      <p:ext uri="{BB962C8B-B14F-4D97-AF65-F5344CB8AC3E}">
        <p14:creationId xmlns:p14="http://schemas.microsoft.com/office/powerpoint/2010/main" val="909581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779912" y="1052513"/>
            <a:ext cx="5040560" cy="5400675"/>
          </a:xfrm>
        </p:spPr>
        <p:txBody>
          <a:bodyPr/>
          <a:lstStyle/>
          <a:p>
            <a:r>
              <a:rPr lang="en-US" sz="1800" b="1" dirty="0" smtClean="0"/>
              <a:t>Choose </a:t>
            </a:r>
            <a:r>
              <a:rPr lang="en-US" sz="1800" b="1" dirty="0"/>
              <a:t>fish.</a:t>
            </a:r>
            <a:r>
              <a:rPr lang="en-US" sz="1800" dirty="0"/>
              <a:t> </a:t>
            </a:r>
            <a:r>
              <a:rPr lang="en-US" sz="1800" dirty="0" smtClean="0"/>
              <a:t>Be </a:t>
            </a:r>
            <a:r>
              <a:rPr lang="en-US" sz="1800" dirty="0"/>
              <a:t>aware of the size of the adult fish (not the baby you're getting) and do not get a fish you won't be able to handle down the line</a:t>
            </a:r>
            <a:r>
              <a:rPr lang="en-US" sz="1800" dirty="0" smtClean="0"/>
              <a:t>.</a:t>
            </a:r>
            <a:endParaRPr lang="en-US" sz="1800" dirty="0"/>
          </a:p>
          <a:p>
            <a:r>
              <a:rPr lang="en-US" sz="1800" dirty="0" smtClean="0"/>
              <a:t>Do </a:t>
            </a:r>
            <a:r>
              <a:rPr lang="en-US" sz="1800" dirty="0"/>
              <a:t>lots of research before adding any fish to your tank</a:t>
            </a:r>
            <a:r>
              <a:rPr lang="en-US" sz="1800" dirty="0" smtClean="0"/>
              <a:t>. </a:t>
            </a:r>
            <a:endParaRPr lang="en-US" sz="1800" dirty="0"/>
          </a:p>
        </p:txBody>
      </p:sp>
      <p:pic>
        <p:nvPicPr>
          <p:cNvPr id="4" name="Picture 3"/>
          <p:cNvPicPr>
            <a:picLocks noChangeAspect="1"/>
          </p:cNvPicPr>
          <p:nvPr/>
        </p:nvPicPr>
        <p:blipFill>
          <a:blip r:embed="rId2"/>
          <a:stretch>
            <a:fillRect/>
          </a:stretch>
        </p:blipFill>
        <p:spPr>
          <a:xfrm>
            <a:off x="251520" y="1196752"/>
            <a:ext cx="3384376" cy="2538282"/>
          </a:xfrm>
          <a:prstGeom prst="rect">
            <a:avLst/>
          </a:prstGeom>
        </p:spPr>
      </p:pic>
    </p:spTree>
    <p:extLst>
      <p:ext uri="{BB962C8B-B14F-4D97-AF65-F5344CB8AC3E}">
        <p14:creationId xmlns:p14="http://schemas.microsoft.com/office/powerpoint/2010/main" val="540494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83968" y="1052513"/>
            <a:ext cx="4536504" cy="5400675"/>
          </a:xfrm>
        </p:spPr>
        <p:txBody>
          <a:bodyPr/>
          <a:lstStyle/>
          <a:p>
            <a:r>
              <a:rPr lang="en-US" sz="1800" b="1" dirty="0"/>
              <a:t>Don't </a:t>
            </a:r>
            <a:r>
              <a:rPr lang="en-US" sz="1800" b="1" dirty="0" smtClean="0"/>
              <a:t>add </a:t>
            </a:r>
            <a:r>
              <a:rPr lang="en-US" sz="1800" b="1" dirty="0"/>
              <a:t>all of your fish at once.</a:t>
            </a:r>
            <a:r>
              <a:rPr lang="en-US" sz="1800" dirty="0"/>
              <a:t> </a:t>
            </a:r>
            <a:endParaRPr lang="en-US" sz="1800" dirty="0" smtClean="0"/>
          </a:p>
          <a:p>
            <a:r>
              <a:rPr lang="en-US" sz="1800" dirty="0" smtClean="0"/>
              <a:t>Know </a:t>
            </a:r>
            <a:r>
              <a:rPr lang="en-US" sz="1800" dirty="0"/>
              <a:t>all the fish you hope to eventually have in your fish tank and </a:t>
            </a:r>
            <a:r>
              <a:rPr lang="en-US" sz="1800" dirty="0" smtClean="0"/>
              <a:t>add </a:t>
            </a:r>
            <a:r>
              <a:rPr lang="en-US" sz="1800" dirty="0"/>
              <a:t>two of the smallest (this goes for all types except for schooling fish, which should be bought in groups of 4 (ideally 6+). </a:t>
            </a:r>
            <a:endParaRPr lang="en-US" sz="1800" dirty="0" smtClean="0"/>
          </a:p>
          <a:p>
            <a:r>
              <a:rPr lang="en-US" sz="1800" dirty="0" smtClean="0"/>
              <a:t>You </a:t>
            </a:r>
            <a:r>
              <a:rPr lang="en-US" sz="1800" dirty="0"/>
              <a:t>can introduce a new group of fish every 2 weeks. </a:t>
            </a:r>
            <a:endParaRPr lang="en-US" sz="1800" dirty="0" smtClean="0"/>
          </a:p>
          <a:p>
            <a:r>
              <a:rPr lang="en-US" sz="1800" dirty="0" smtClean="0"/>
              <a:t>Add </a:t>
            </a:r>
            <a:r>
              <a:rPr lang="en-US" sz="1800" dirty="0"/>
              <a:t>the largest fish last.</a:t>
            </a:r>
          </a:p>
        </p:txBody>
      </p:sp>
      <p:pic>
        <p:nvPicPr>
          <p:cNvPr id="4" name="Picture 3"/>
          <p:cNvPicPr>
            <a:picLocks noChangeAspect="1"/>
          </p:cNvPicPr>
          <p:nvPr/>
        </p:nvPicPr>
        <p:blipFill>
          <a:blip r:embed="rId2"/>
          <a:stretch>
            <a:fillRect/>
          </a:stretch>
        </p:blipFill>
        <p:spPr>
          <a:xfrm>
            <a:off x="251520" y="1196752"/>
            <a:ext cx="3744416" cy="2808312"/>
          </a:xfrm>
          <a:prstGeom prst="rect">
            <a:avLst/>
          </a:prstGeom>
        </p:spPr>
      </p:pic>
    </p:spTree>
    <p:extLst>
      <p:ext uri="{BB962C8B-B14F-4D97-AF65-F5344CB8AC3E}">
        <p14:creationId xmlns:p14="http://schemas.microsoft.com/office/powerpoint/2010/main" val="3821837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83968" y="1052513"/>
            <a:ext cx="4536504" cy="5400675"/>
          </a:xfrm>
        </p:spPr>
        <p:txBody>
          <a:bodyPr/>
          <a:lstStyle/>
          <a:p>
            <a:r>
              <a:rPr lang="en-US" sz="1800" b="1" dirty="0" smtClean="0"/>
              <a:t>Acclimate your fish. </a:t>
            </a:r>
          </a:p>
          <a:p>
            <a:r>
              <a:rPr lang="en-US" sz="1800" dirty="0" smtClean="0"/>
              <a:t>Set </a:t>
            </a:r>
            <a:r>
              <a:rPr lang="en-US" sz="1800" dirty="0"/>
              <a:t>the bag in your </a:t>
            </a:r>
            <a:r>
              <a:rPr lang="en-US" sz="1800" dirty="0" smtClean="0"/>
              <a:t>tank and let </a:t>
            </a:r>
            <a:r>
              <a:rPr lang="en-US" sz="1800" dirty="0"/>
              <a:t>it sit there for about 20 or 30 minutes. </a:t>
            </a:r>
            <a:endParaRPr lang="en-US" sz="1800" dirty="0" smtClean="0"/>
          </a:p>
          <a:p>
            <a:r>
              <a:rPr lang="en-US" sz="1800" dirty="0" smtClean="0"/>
              <a:t>Then </a:t>
            </a:r>
            <a:r>
              <a:rPr lang="en-US" sz="1800" dirty="0"/>
              <a:t>open the bag and let some of the water from the tank in. </a:t>
            </a:r>
            <a:endParaRPr lang="en-US" sz="1800" dirty="0" smtClean="0"/>
          </a:p>
          <a:p>
            <a:r>
              <a:rPr lang="en-US" sz="1800" dirty="0" smtClean="0"/>
              <a:t>Let </a:t>
            </a:r>
            <a:r>
              <a:rPr lang="en-US" sz="1800" dirty="0"/>
              <a:t>it sit for another 20 or 30 </a:t>
            </a:r>
            <a:r>
              <a:rPr lang="en-US" sz="1800" dirty="0" smtClean="0"/>
              <a:t>minutes before gently releasing the fish </a:t>
            </a:r>
            <a:r>
              <a:rPr lang="en-US" sz="1800" dirty="0"/>
              <a:t>into tank. </a:t>
            </a:r>
          </a:p>
        </p:txBody>
      </p:sp>
      <p:pic>
        <p:nvPicPr>
          <p:cNvPr id="4" name="Picture 3"/>
          <p:cNvPicPr>
            <a:picLocks noChangeAspect="1"/>
          </p:cNvPicPr>
          <p:nvPr/>
        </p:nvPicPr>
        <p:blipFill>
          <a:blip r:embed="rId2"/>
          <a:stretch>
            <a:fillRect/>
          </a:stretch>
        </p:blipFill>
        <p:spPr>
          <a:xfrm>
            <a:off x="270636" y="1196752"/>
            <a:ext cx="3840426" cy="2880320"/>
          </a:xfrm>
          <a:prstGeom prst="rect">
            <a:avLst/>
          </a:prstGeom>
        </p:spPr>
      </p:pic>
    </p:spTree>
    <p:extLst>
      <p:ext uri="{BB962C8B-B14F-4D97-AF65-F5344CB8AC3E}">
        <p14:creationId xmlns:p14="http://schemas.microsoft.com/office/powerpoint/2010/main" val="412879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4" y="188913"/>
            <a:ext cx="7128197" cy="649287"/>
          </a:xfrm>
        </p:spPr>
        <p:txBody>
          <a:bodyPr/>
          <a:lstStyle/>
          <a:p>
            <a:r>
              <a:rPr lang="en-US" dirty="0">
                <a:latin typeface="Tahoma" pitchFamily="34" charset="0"/>
              </a:rPr>
              <a:t>Fish and Wildlife Management </a:t>
            </a:r>
            <a:br>
              <a:rPr lang="en-US" dirty="0">
                <a:latin typeface="Tahoma" pitchFamily="34" charset="0"/>
              </a:rPr>
            </a:br>
            <a:r>
              <a:rPr lang="en-US" dirty="0">
                <a:latin typeface="Tahoma" pitchFamily="34" charset="0"/>
              </a:rPr>
              <a:t>Merit </a:t>
            </a:r>
            <a:r>
              <a:rPr lang="en-US" dirty="0" smtClean="0">
                <a:latin typeface="Tahoma" pitchFamily="34" charset="0"/>
              </a:rPr>
              <a:t>Badge Requirements</a:t>
            </a:r>
            <a:endParaRPr lang="uk-UA" dirty="0">
              <a:latin typeface="Tahoma" pitchFamily="34" charset="0"/>
            </a:endParaRPr>
          </a:p>
        </p:txBody>
      </p:sp>
      <p:sp>
        <p:nvSpPr>
          <p:cNvPr id="36867" name="Rectangle 3"/>
          <p:cNvSpPr>
            <a:spLocks noGrp="1" noChangeArrowheads="1"/>
          </p:cNvSpPr>
          <p:nvPr>
            <p:ph type="body" idx="1"/>
          </p:nvPr>
        </p:nvSpPr>
        <p:spPr>
          <a:xfrm>
            <a:off x="1331913" y="1341438"/>
            <a:ext cx="6553200" cy="5039890"/>
          </a:xfrm>
        </p:spPr>
        <p:txBody>
          <a:bodyPr/>
          <a:lstStyle/>
          <a:p>
            <a:pPr marL="228600" lvl="0" indent="-228600" eaLnBrk="0" hangingPunct="0">
              <a:spcBef>
                <a:spcPct val="0"/>
              </a:spcBef>
              <a:buFont typeface="+mj-lt"/>
              <a:buAutoNum type="arabicPeriod" startAt="7"/>
            </a:pPr>
            <a:r>
              <a:rPr lang="en-US" altLang="en-US" sz="1800" dirty="0" smtClean="0"/>
              <a:t>Do </a:t>
            </a:r>
            <a:r>
              <a:rPr lang="en-US" altLang="en-US" sz="1800" dirty="0"/>
              <a:t>ONE of the following:</a:t>
            </a:r>
          </a:p>
          <a:p>
            <a:pPr marL="685800" lvl="1" indent="-228600" eaLnBrk="0" hangingPunct="0">
              <a:spcBef>
                <a:spcPct val="0"/>
              </a:spcBef>
              <a:buFont typeface="+mj-lt"/>
              <a:buAutoNum type="alphaLcPeriod"/>
            </a:pPr>
            <a:r>
              <a:rPr lang="en-US" altLang="en-US" sz="1400" b="0" dirty="0"/>
              <a:t>Determine the age of five species of fish from scale samples or identify various age classes of one species in a lake and report the results. </a:t>
            </a:r>
          </a:p>
          <a:p>
            <a:pPr marL="685800" lvl="1" indent="-228600" eaLnBrk="0" hangingPunct="0">
              <a:spcBef>
                <a:spcPct val="0"/>
              </a:spcBef>
              <a:buFont typeface="+mj-lt"/>
              <a:buAutoNum type="alphaLcPeriod"/>
            </a:pPr>
            <a:r>
              <a:rPr lang="en-US" altLang="en-US" sz="1400" b="0" dirty="0"/>
              <a:t>Conduct a creel census on a small lake to estimate catch per unit effort. </a:t>
            </a:r>
          </a:p>
          <a:p>
            <a:pPr marL="685800" lvl="1" indent="-228600" eaLnBrk="0" hangingPunct="0">
              <a:spcBef>
                <a:spcPct val="0"/>
              </a:spcBef>
              <a:buFont typeface="+mj-lt"/>
              <a:buAutoNum type="alphaLcPeriod"/>
            </a:pPr>
            <a:r>
              <a:rPr lang="en-US" altLang="en-US" sz="1400" b="0" dirty="0"/>
              <a:t>Examine the stomach contents of three species of fish and record the findings. It is not necessary to catch any fish for this option. You must (</a:t>
            </a:r>
            <a:r>
              <a:rPr lang="en-US" altLang="en-US" sz="1400" b="0" i="1" dirty="0"/>
              <a:t>may</a:t>
            </a:r>
            <a:r>
              <a:rPr lang="en-US" altLang="en-US" sz="1400" b="0" dirty="0"/>
              <a:t>) visit a cleaning station set up for fishermen or find another, similar alternative. </a:t>
            </a:r>
          </a:p>
          <a:p>
            <a:pPr marL="685800" lvl="1" indent="-228600" eaLnBrk="0" hangingPunct="0">
              <a:spcBef>
                <a:spcPct val="0"/>
              </a:spcBef>
              <a:buFont typeface="+mj-lt"/>
              <a:buAutoNum type="alphaLcPeriod"/>
            </a:pPr>
            <a:r>
              <a:rPr lang="en-US" altLang="en-US" sz="1400" b="0" dirty="0"/>
              <a:t>Make a freshwater aquarium. Include at least four species of native plants and four species of animal life, such as whirligig beetles, freshwater shrimp, tadpoles, water snails, and golden shiners. After 60 days or observation, discuss with your counselor the life cycles, food chains, and management needs you have recognized. After completing requirement 7d to your counselor's satisfaction, with your counselor's assistance, check local laws to determine what you should do with the specimens you have collected. </a:t>
            </a:r>
          </a:p>
          <a:p>
            <a:pPr marL="228600" lvl="0" indent="-228600" eaLnBrk="0" hangingPunct="0">
              <a:spcBef>
                <a:spcPct val="0"/>
              </a:spcBef>
              <a:buFont typeface="+mj-lt"/>
              <a:buAutoNum type="arabicPeriod" startAt="7"/>
            </a:pPr>
            <a:r>
              <a:rPr lang="en-US" altLang="en-US" sz="1800" dirty="0"/>
              <a:t>Using resources found at the library and in periodicals, books, and the internet (with your parent's permission), learn about three different positions held by fisheries and/or wildlife professionals. Find out the education and training requirements for each position. </a:t>
            </a:r>
          </a:p>
          <a:p>
            <a:pPr lvl="0" eaLnBrk="0" hangingPunct="0">
              <a:spcBef>
                <a:spcPct val="0"/>
              </a:spcBef>
              <a:buFont typeface="+mj-lt"/>
              <a:buAutoNum type="arabicPeriod" startAt="7"/>
            </a:pPr>
            <a:endParaRPr lang="en-US" altLang="en-US" sz="1800" dirty="0">
              <a:solidFill>
                <a:schemeClr val="tx1"/>
              </a:solidFill>
              <a:latin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
        <p:nvSpPr>
          <p:cNvPr id="4"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865149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139952" y="1052513"/>
            <a:ext cx="4680520" cy="5400675"/>
          </a:xfrm>
        </p:spPr>
        <p:txBody>
          <a:bodyPr/>
          <a:lstStyle/>
          <a:p>
            <a:r>
              <a:rPr lang="en-US" sz="1800" b="1" dirty="0" smtClean="0"/>
              <a:t>Introduce </a:t>
            </a:r>
            <a:r>
              <a:rPr lang="en-US" sz="1800" b="1" dirty="0"/>
              <a:t>the fish to your </a:t>
            </a:r>
            <a:r>
              <a:rPr lang="en-US" sz="1800" b="1" dirty="0" smtClean="0"/>
              <a:t>aquarium.</a:t>
            </a:r>
            <a:r>
              <a:rPr lang="en-US" sz="1800" baseline="30000" dirty="0" smtClean="0"/>
              <a:t> </a:t>
            </a:r>
            <a:endParaRPr lang="en-US" sz="1800" baseline="30000" dirty="0" smtClean="0"/>
          </a:p>
          <a:p>
            <a:r>
              <a:rPr lang="en-US" sz="1800" dirty="0" smtClean="0"/>
              <a:t>Start </a:t>
            </a:r>
            <a:r>
              <a:rPr lang="en-US" sz="1800" dirty="0"/>
              <a:t>with two or three fish the first ten days, then get two or three more, wait another ten days, etc. </a:t>
            </a:r>
            <a:endParaRPr lang="en-US" sz="1800" dirty="0" smtClean="0"/>
          </a:p>
          <a:p>
            <a:r>
              <a:rPr lang="en-US" sz="1800" dirty="0" smtClean="0"/>
              <a:t>If </a:t>
            </a:r>
            <a:r>
              <a:rPr lang="en-US" sz="1800" dirty="0"/>
              <a:t>you put too many fish at once into a new tank, the water will not be able to adequately cycle, and will quickly turn toxic. </a:t>
            </a:r>
            <a:endParaRPr lang="en-US" sz="1800" dirty="0" smtClean="0"/>
          </a:p>
          <a:p>
            <a:r>
              <a:rPr lang="en-US" sz="1800" dirty="0" smtClean="0"/>
              <a:t>Patience </a:t>
            </a:r>
            <a:r>
              <a:rPr lang="en-US" sz="1800" dirty="0"/>
              <a:t>is the key for the first six to eight weeks. </a:t>
            </a:r>
            <a:endParaRPr lang="en-US" sz="1800" dirty="0" smtClean="0"/>
          </a:p>
          <a:p>
            <a:r>
              <a:rPr lang="en-US" sz="1800" dirty="0" smtClean="0"/>
              <a:t>That </a:t>
            </a:r>
            <a:r>
              <a:rPr lang="en-US" sz="1800" dirty="0"/>
              <a:t>said, a big mistake people make is to </a:t>
            </a:r>
            <a:r>
              <a:rPr lang="en-US" sz="1800" dirty="0" smtClean="0"/>
              <a:t>add only 1 or 2 </a:t>
            </a:r>
            <a:r>
              <a:rPr lang="en-US" sz="1800" dirty="0"/>
              <a:t>schooling </a:t>
            </a:r>
            <a:r>
              <a:rPr lang="en-US" sz="1800" dirty="0" smtClean="0"/>
              <a:t>fish. </a:t>
            </a:r>
          </a:p>
          <a:p>
            <a:pPr lvl="1"/>
            <a:r>
              <a:rPr lang="en-US" sz="1600" b="0" dirty="0" smtClean="0"/>
              <a:t>This </a:t>
            </a:r>
            <a:r>
              <a:rPr lang="en-US" sz="1600" b="0" dirty="0"/>
              <a:t>is stressful and cruel for the fish. </a:t>
            </a:r>
            <a:endParaRPr lang="en-US" sz="1600" b="0" dirty="0" smtClean="0"/>
          </a:p>
          <a:p>
            <a:pPr lvl="1"/>
            <a:r>
              <a:rPr lang="en-US" sz="1600" b="0" dirty="0" smtClean="0"/>
              <a:t>A </a:t>
            </a:r>
            <a:r>
              <a:rPr lang="en-US" sz="1600" b="0" dirty="0"/>
              <a:t>school means that a group of 5 is the minimum. </a:t>
            </a:r>
          </a:p>
          <a:p>
            <a:endParaRPr lang="en-US" sz="1400" dirty="0"/>
          </a:p>
        </p:txBody>
      </p:sp>
      <p:pic>
        <p:nvPicPr>
          <p:cNvPr id="4" name="Picture 3"/>
          <p:cNvPicPr>
            <a:picLocks noChangeAspect="1"/>
          </p:cNvPicPr>
          <p:nvPr/>
        </p:nvPicPr>
        <p:blipFill>
          <a:blip r:embed="rId2"/>
          <a:stretch>
            <a:fillRect/>
          </a:stretch>
        </p:blipFill>
        <p:spPr>
          <a:xfrm>
            <a:off x="251520" y="1196752"/>
            <a:ext cx="3755132" cy="2816349"/>
          </a:xfrm>
          <a:prstGeom prst="rect">
            <a:avLst/>
          </a:prstGeom>
        </p:spPr>
      </p:pic>
    </p:spTree>
    <p:extLst>
      <p:ext uri="{BB962C8B-B14F-4D97-AF65-F5344CB8AC3E}">
        <p14:creationId xmlns:p14="http://schemas.microsoft.com/office/powerpoint/2010/main" val="1369719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8</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indent="0">
              <a:buNone/>
            </a:pPr>
            <a:r>
              <a:rPr lang="en-US" altLang="en-US" sz="1800" dirty="0">
                <a:solidFill>
                  <a:schemeClr val="tx1"/>
                </a:solidFill>
              </a:rPr>
              <a:t>Using resources found at the library and in periodicals, books, and the internet (with your parent's permission), learn about three different positions held by fisheries and/or wildlife professionals. Find out the education and training requirements for each position. </a:t>
            </a: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2564904"/>
            <a:ext cx="2486025" cy="2952750"/>
          </a:xfrm>
          <a:prstGeom prst="rect">
            <a:avLst/>
          </a:prstGeom>
        </p:spPr>
      </p:pic>
    </p:spTree>
    <p:extLst>
      <p:ext uri="{BB962C8B-B14F-4D97-AF65-F5344CB8AC3E}">
        <p14:creationId xmlns:p14="http://schemas.microsoft.com/office/powerpoint/2010/main" val="1806185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a:t>Careers in Fish and Wildlife Management</a:t>
            </a:r>
          </a:p>
        </p:txBody>
      </p:sp>
      <p:sp>
        <p:nvSpPr>
          <p:cNvPr id="3" name="Content Placeholder 2"/>
          <p:cNvSpPr>
            <a:spLocks noGrp="1"/>
          </p:cNvSpPr>
          <p:nvPr>
            <p:ph idx="1"/>
          </p:nvPr>
        </p:nvSpPr>
        <p:spPr>
          <a:xfrm>
            <a:off x="2627784" y="1052513"/>
            <a:ext cx="6192686" cy="5400675"/>
          </a:xfrm>
        </p:spPr>
        <p:txBody>
          <a:bodyPr/>
          <a:lstStyle/>
          <a:p>
            <a:r>
              <a:rPr lang="en-US" sz="1800" dirty="0" smtClean="0"/>
              <a:t>Competition for positions </a:t>
            </a:r>
            <a:r>
              <a:rPr lang="en-US" sz="1800" dirty="0"/>
              <a:t>is </a:t>
            </a:r>
            <a:r>
              <a:rPr lang="en-US" sz="1800" dirty="0" smtClean="0"/>
              <a:t>stiff </a:t>
            </a:r>
            <a:r>
              <a:rPr lang="en-US" sz="1800" dirty="0"/>
              <a:t>in the field of fish and wildlife management</a:t>
            </a:r>
            <a:r>
              <a:rPr lang="en-US" sz="1800" dirty="0" smtClean="0"/>
              <a:t>. </a:t>
            </a:r>
          </a:p>
          <a:p>
            <a:r>
              <a:rPr lang="en-US" sz="1800" dirty="0" smtClean="0"/>
              <a:t>This </a:t>
            </a:r>
            <a:r>
              <a:rPr lang="en-US" sz="1800" dirty="0"/>
              <a:t>makes getting good grades in </a:t>
            </a:r>
            <a:r>
              <a:rPr lang="en-US" sz="1800" dirty="0" smtClean="0"/>
              <a:t>school and </a:t>
            </a:r>
            <a:r>
              <a:rPr lang="en-US" sz="1800" dirty="0"/>
              <a:t>a solid college education essential. </a:t>
            </a:r>
            <a:endParaRPr lang="en-US" sz="1800" dirty="0" smtClean="0"/>
          </a:p>
          <a:p>
            <a:r>
              <a:rPr lang="en-US" sz="1800" dirty="0" smtClean="0"/>
              <a:t>Begin </a:t>
            </a:r>
            <a:r>
              <a:rPr lang="en-US" sz="1800" dirty="0"/>
              <a:t>by pursuing </a:t>
            </a:r>
            <a:r>
              <a:rPr lang="en-US" sz="1800" dirty="0" smtClean="0"/>
              <a:t>a broad-based </a:t>
            </a:r>
            <a:r>
              <a:rPr lang="en-US" sz="1800" dirty="0"/>
              <a:t>education that strengthens your understanding </a:t>
            </a:r>
            <a:r>
              <a:rPr lang="en-US" sz="1800" dirty="0" smtClean="0"/>
              <a:t>of natural </a:t>
            </a:r>
            <a:r>
              <a:rPr lang="en-US" sz="1800" dirty="0"/>
              <a:t>resources as well as the social, economic, and </a:t>
            </a:r>
            <a:r>
              <a:rPr lang="en-US" sz="1800" dirty="0" smtClean="0"/>
              <a:t>political forces </a:t>
            </a:r>
            <a:r>
              <a:rPr lang="en-US" sz="1800" dirty="0"/>
              <a:t>that affect how decisions are made. </a:t>
            </a:r>
            <a:endParaRPr lang="en-US" sz="1800" dirty="0" smtClean="0"/>
          </a:p>
          <a:p>
            <a:r>
              <a:rPr lang="en-US" sz="1800" dirty="0" smtClean="0"/>
              <a:t>Introductory courses in </a:t>
            </a:r>
            <a:r>
              <a:rPr lang="en-US" sz="1800" dirty="0"/>
              <a:t>subjects such as wildlife, zoology, math, statistics, </a:t>
            </a:r>
            <a:r>
              <a:rPr lang="en-US" sz="1800" dirty="0" smtClean="0"/>
              <a:t>computer science</a:t>
            </a:r>
            <a:r>
              <a:rPr lang="en-US" sz="1800" dirty="0"/>
              <a:t>, English composition, and botany all are </a:t>
            </a:r>
            <a:r>
              <a:rPr lang="en-US" sz="1800" dirty="0" smtClean="0"/>
              <a:t>practical. </a:t>
            </a:r>
          </a:p>
          <a:p>
            <a:r>
              <a:rPr lang="en-US" sz="1800" dirty="0" smtClean="0"/>
              <a:t>Starting </a:t>
            </a:r>
            <a:r>
              <a:rPr lang="en-US" sz="1800" dirty="0"/>
              <a:t>early with volunteer work also is a great way </a:t>
            </a:r>
            <a:r>
              <a:rPr lang="en-US" sz="1800" dirty="0" smtClean="0"/>
              <a:t>to gain </a:t>
            </a:r>
            <a:r>
              <a:rPr lang="en-US" sz="1800" dirty="0"/>
              <a:t>valuable experience while making friends and contacts </a:t>
            </a:r>
            <a:r>
              <a:rPr lang="en-US" sz="1800" dirty="0" smtClean="0"/>
              <a:t>in the </a:t>
            </a:r>
            <a:r>
              <a:rPr lang="en-US" sz="1800" dirty="0"/>
              <a:t>profession. </a:t>
            </a:r>
            <a:endParaRPr lang="en-US" sz="1800" dirty="0" smtClean="0"/>
          </a:p>
          <a:p>
            <a:pPr lvl="1"/>
            <a:r>
              <a:rPr lang="en-US" sz="1600" b="0" dirty="0" smtClean="0"/>
              <a:t>Contact </a:t>
            </a:r>
            <a:r>
              <a:rPr lang="en-US" sz="1600" b="0" dirty="0"/>
              <a:t>your local fish and wildlife service </a:t>
            </a:r>
            <a:r>
              <a:rPr lang="en-US" sz="1600" b="0" dirty="0" smtClean="0"/>
              <a:t>to inquire </a:t>
            </a:r>
            <a:r>
              <a:rPr lang="en-US" sz="1600" b="0" dirty="0"/>
              <a:t>about volunteer opportunities.</a:t>
            </a:r>
          </a:p>
        </p:txBody>
      </p:sp>
      <p:pic>
        <p:nvPicPr>
          <p:cNvPr id="8" name="Picture 7"/>
          <p:cNvPicPr>
            <a:picLocks noChangeAspect="1"/>
          </p:cNvPicPr>
          <p:nvPr/>
        </p:nvPicPr>
        <p:blipFill>
          <a:blip r:embed="rId2">
            <a:clrChange>
              <a:clrFrom>
                <a:srgbClr val="7D9188"/>
              </a:clrFrom>
              <a:clrTo>
                <a:srgbClr val="7D9188">
                  <a:alpha val="0"/>
                </a:srgbClr>
              </a:clrTo>
            </a:clrChange>
            <a:extLst>
              <a:ext uri="{28A0092B-C50C-407E-A947-70E740481C1C}">
                <a14:useLocalDpi xmlns:a14="http://schemas.microsoft.com/office/drawing/2010/main" val="0"/>
              </a:ext>
            </a:extLst>
          </a:blip>
          <a:stretch>
            <a:fillRect/>
          </a:stretch>
        </p:blipFill>
        <p:spPr>
          <a:xfrm>
            <a:off x="251520" y="1052513"/>
            <a:ext cx="2304757" cy="2858612"/>
          </a:xfrm>
          <a:prstGeom prst="rect">
            <a:avLst/>
          </a:prstGeom>
        </p:spPr>
      </p:pic>
    </p:spTree>
    <p:extLst>
      <p:ext uri="{BB962C8B-B14F-4D97-AF65-F5344CB8AC3E}">
        <p14:creationId xmlns:p14="http://schemas.microsoft.com/office/powerpoint/2010/main" val="1879152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3800"/>
          <a:stretch/>
        </p:blipFill>
        <p:spPr>
          <a:xfrm>
            <a:off x="899592" y="764704"/>
            <a:ext cx="7416824" cy="5510436"/>
          </a:xfrm>
          <a:prstGeom prst="rect">
            <a:avLst/>
          </a:prstGeom>
        </p:spPr>
      </p:pic>
    </p:spTree>
    <p:extLst>
      <p:ext uri="{BB962C8B-B14F-4D97-AF65-F5344CB8AC3E}">
        <p14:creationId xmlns:p14="http://schemas.microsoft.com/office/powerpoint/2010/main" val="277499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2274" y="333375"/>
            <a:ext cx="7128197" cy="508000"/>
          </a:xfrm>
        </p:spPr>
        <p:txBody>
          <a:bodyPr/>
          <a:lstStyle/>
          <a:p>
            <a:r>
              <a:rPr lang="en-US" dirty="0"/>
              <a:t>Careers in Fish and Wildlife Management</a:t>
            </a:r>
          </a:p>
        </p:txBody>
      </p:sp>
      <p:sp>
        <p:nvSpPr>
          <p:cNvPr id="3" name="Content Placeholder 2"/>
          <p:cNvSpPr>
            <a:spLocks noGrp="1"/>
          </p:cNvSpPr>
          <p:nvPr>
            <p:ph sz="half" idx="1"/>
          </p:nvPr>
        </p:nvSpPr>
        <p:spPr>
          <a:xfrm>
            <a:off x="683568" y="2780928"/>
            <a:ext cx="4244032" cy="3672260"/>
          </a:xfrm>
        </p:spPr>
        <p:txBody>
          <a:bodyPr/>
          <a:lstStyle/>
          <a:p>
            <a:r>
              <a:rPr lang="en-US" sz="1800" dirty="0"/>
              <a:t>Wildlife biologist</a:t>
            </a:r>
          </a:p>
          <a:p>
            <a:r>
              <a:rPr lang="en-US" sz="1800" dirty="0"/>
              <a:t>Zoologist</a:t>
            </a:r>
          </a:p>
          <a:p>
            <a:r>
              <a:rPr lang="en-US" sz="1800" dirty="0"/>
              <a:t>Fish </a:t>
            </a:r>
            <a:r>
              <a:rPr lang="en-US" sz="1800" dirty="0" smtClean="0"/>
              <a:t>hatchery superintendent</a:t>
            </a:r>
            <a:endParaRPr lang="en-US" sz="1800" dirty="0"/>
          </a:p>
          <a:p>
            <a:r>
              <a:rPr lang="en-US" sz="1800" dirty="0" smtClean="0"/>
              <a:t>Oceanographer</a:t>
            </a:r>
            <a:endParaRPr lang="en-US" sz="1800" dirty="0"/>
          </a:p>
          <a:p>
            <a:r>
              <a:rPr lang="en-US" sz="1800" dirty="0"/>
              <a:t>Fish </a:t>
            </a:r>
            <a:r>
              <a:rPr lang="en-US" sz="1800" dirty="0" smtClean="0"/>
              <a:t>and game </a:t>
            </a:r>
            <a:r>
              <a:rPr lang="en-US" sz="1800" dirty="0"/>
              <a:t>warden</a:t>
            </a:r>
          </a:p>
          <a:p>
            <a:r>
              <a:rPr lang="en-US" sz="1800" dirty="0" smtClean="0"/>
              <a:t>Watershed </a:t>
            </a:r>
            <a:r>
              <a:rPr lang="en-US" sz="1800" dirty="0"/>
              <a:t>manager</a:t>
            </a:r>
          </a:p>
          <a:p>
            <a:r>
              <a:rPr lang="en-US" sz="1800" dirty="0"/>
              <a:t>Forest </a:t>
            </a:r>
            <a:r>
              <a:rPr lang="en-US" sz="1800" dirty="0" smtClean="0"/>
              <a:t>or park </a:t>
            </a:r>
            <a:r>
              <a:rPr lang="en-US" sz="1800" dirty="0"/>
              <a:t>ranger</a:t>
            </a:r>
          </a:p>
          <a:p>
            <a:r>
              <a:rPr lang="en-US" sz="1800" dirty="0" smtClean="0"/>
              <a:t>Environmental analyst</a:t>
            </a:r>
            <a:endParaRPr lang="en-US" sz="1800" dirty="0"/>
          </a:p>
          <a:p>
            <a:r>
              <a:rPr lang="en-US" sz="1800" dirty="0"/>
              <a:t>Soil conservationist</a:t>
            </a:r>
          </a:p>
          <a:p>
            <a:r>
              <a:rPr lang="en-US" sz="1800" dirty="0"/>
              <a:t>Fisheries officer</a:t>
            </a:r>
          </a:p>
          <a:p>
            <a:r>
              <a:rPr lang="en-US" sz="1800" dirty="0" smtClean="0"/>
              <a:t>Conservation educator</a:t>
            </a:r>
            <a:endParaRPr lang="en-US" sz="1800" dirty="0"/>
          </a:p>
        </p:txBody>
      </p:sp>
      <p:sp>
        <p:nvSpPr>
          <p:cNvPr id="5" name="Content Placeholder 4"/>
          <p:cNvSpPr>
            <a:spLocks noGrp="1"/>
          </p:cNvSpPr>
          <p:nvPr>
            <p:ph sz="half" idx="2"/>
          </p:nvPr>
        </p:nvSpPr>
        <p:spPr>
          <a:xfrm>
            <a:off x="4644008" y="2780928"/>
            <a:ext cx="3744416" cy="3672260"/>
          </a:xfrm>
        </p:spPr>
        <p:txBody>
          <a:bodyPr/>
          <a:lstStyle/>
          <a:p>
            <a:r>
              <a:rPr lang="en-US" sz="1800" dirty="0"/>
              <a:t>Park naturalist</a:t>
            </a:r>
          </a:p>
          <a:p>
            <a:r>
              <a:rPr lang="en-US" sz="1800" dirty="0" smtClean="0"/>
              <a:t>Fisheries </a:t>
            </a:r>
            <a:r>
              <a:rPr lang="en-US" sz="1800" dirty="0"/>
              <a:t>biologist</a:t>
            </a:r>
          </a:p>
          <a:p>
            <a:r>
              <a:rPr lang="en-US" sz="1800" dirty="0"/>
              <a:t>Marine </a:t>
            </a:r>
            <a:r>
              <a:rPr lang="en-US" sz="1800" dirty="0" smtClean="0"/>
              <a:t>resources technician</a:t>
            </a:r>
            <a:endParaRPr lang="en-US" sz="1800" dirty="0"/>
          </a:p>
          <a:p>
            <a:r>
              <a:rPr lang="en-US" sz="1800" dirty="0" smtClean="0"/>
              <a:t>Ornithologist</a:t>
            </a:r>
            <a:endParaRPr lang="en-US" sz="1800" dirty="0"/>
          </a:p>
          <a:p>
            <a:r>
              <a:rPr lang="en-US" sz="1800" dirty="0"/>
              <a:t>Parks </a:t>
            </a:r>
            <a:r>
              <a:rPr lang="en-US" sz="1800" dirty="0" smtClean="0"/>
              <a:t>planning technician</a:t>
            </a:r>
            <a:endParaRPr lang="en-US" sz="1800" dirty="0"/>
          </a:p>
          <a:p>
            <a:r>
              <a:rPr lang="en-US" sz="1800" dirty="0" smtClean="0"/>
              <a:t>Resource </a:t>
            </a:r>
            <a:r>
              <a:rPr lang="en-US" sz="1800" dirty="0"/>
              <a:t>manager</a:t>
            </a:r>
          </a:p>
          <a:p>
            <a:r>
              <a:rPr lang="en-US" sz="1800" dirty="0" smtClean="0"/>
              <a:t>Refuge </a:t>
            </a:r>
            <a:r>
              <a:rPr lang="en-US" sz="1800" dirty="0"/>
              <a:t>manager</a:t>
            </a:r>
          </a:p>
          <a:p>
            <a:r>
              <a:rPr lang="en-US" sz="1800" dirty="0"/>
              <a:t>Forester</a:t>
            </a:r>
          </a:p>
          <a:p>
            <a:r>
              <a:rPr lang="en-US" sz="1800" dirty="0"/>
              <a:t>Park superintendent</a:t>
            </a:r>
          </a:p>
          <a:p>
            <a:r>
              <a:rPr lang="en-US" sz="1800" dirty="0" smtClean="0"/>
              <a:t>Environmental educator</a:t>
            </a:r>
            <a:endParaRPr lang="en-US" sz="1800" dirty="0"/>
          </a:p>
          <a:p>
            <a:r>
              <a:rPr lang="en-US" sz="1800" dirty="0" smtClean="0"/>
              <a:t>Zookeeper/curator</a:t>
            </a:r>
            <a:endParaRPr lang="en-US" sz="1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979983"/>
            <a:ext cx="3275856" cy="173709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7600" y="979984"/>
            <a:ext cx="2316132" cy="1737099"/>
          </a:xfrm>
          <a:prstGeom prst="rect">
            <a:avLst/>
          </a:prstGeom>
        </p:spPr>
      </p:pic>
    </p:spTree>
    <p:extLst>
      <p:ext uri="{BB962C8B-B14F-4D97-AF65-F5344CB8AC3E}">
        <p14:creationId xmlns:p14="http://schemas.microsoft.com/office/powerpoint/2010/main" val="395692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1</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Describe the meaning and purposes of fish and wildlife conservation and management.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741" y="2111195"/>
            <a:ext cx="5519306" cy="33563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a:t>
            </a:r>
            <a:endParaRPr lang="en-US" dirty="0"/>
          </a:p>
        </p:txBody>
      </p:sp>
      <p:sp>
        <p:nvSpPr>
          <p:cNvPr id="3" name="Content Placeholder 2"/>
          <p:cNvSpPr>
            <a:spLocks noGrp="1"/>
          </p:cNvSpPr>
          <p:nvPr>
            <p:ph idx="1"/>
          </p:nvPr>
        </p:nvSpPr>
        <p:spPr>
          <a:xfrm>
            <a:off x="1619250" y="908721"/>
            <a:ext cx="6769100" cy="5544468"/>
          </a:xfrm>
        </p:spPr>
        <p:txBody>
          <a:bodyPr/>
          <a:lstStyle/>
          <a:p>
            <a:r>
              <a:rPr lang="en-US" sz="2000" dirty="0"/>
              <a:t>Wildlife management is the science and art of managing </a:t>
            </a:r>
            <a:r>
              <a:rPr lang="en-US" sz="2000" dirty="0" smtClean="0"/>
              <a:t>the wildlife—both </a:t>
            </a:r>
            <a:r>
              <a:rPr lang="en-US" sz="2000" dirty="0"/>
              <a:t>animals and fish—with which we share </a:t>
            </a:r>
            <a:r>
              <a:rPr lang="en-US" sz="2000" dirty="0" smtClean="0"/>
              <a:t>our planet</a:t>
            </a:r>
            <a:r>
              <a:rPr lang="en-US" sz="2000" dirty="0"/>
              <a:t>. </a:t>
            </a:r>
            <a:endParaRPr lang="en-US" sz="2000" dirty="0" smtClean="0"/>
          </a:p>
          <a:p>
            <a:pPr lvl="1"/>
            <a:r>
              <a:rPr lang="en-US" sz="1600" b="0" dirty="0" smtClean="0"/>
              <a:t>Maintaining </a:t>
            </a:r>
            <a:r>
              <a:rPr lang="en-US" sz="1600" b="0" dirty="0"/>
              <a:t>the proper balance and the </a:t>
            </a:r>
            <a:r>
              <a:rPr lang="en-US" sz="1600" b="0" dirty="0" smtClean="0"/>
              <a:t>dynamics that </a:t>
            </a:r>
            <a:r>
              <a:rPr lang="en-US" sz="1600" b="0" dirty="0"/>
              <a:t>go with it requires humankind’s attention. </a:t>
            </a:r>
            <a:endParaRPr lang="en-US" sz="1600" b="0" dirty="0" smtClean="0"/>
          </a:p>
          <a:p>
            <a:pPr lvl="1"/>
            <a:r>
              <a:rPr lang="en-US" sz="1600" b="0" dirty="0" smtClean="0"/>
              <a:t>This includes managing </a:t>
            </a:r>
            <a:r>
              <a:rPr lang="en-US" sz="1600" b="0" dirty="0"/>
              <a:t>and maintaining wildlife habitats of all kinds.</a:t>
            </a:r>
          </a:p>
          <a:p>
            <a:pPr lvl="1"/>
            <a:r>
              <a:rPr lang="en-US" sz="1600" b="0" dirty="0"/>
              <a:t>We use this stewardship tool to help minimize or </a:t>
            </a:r>
            <a:r>
              <a:rPr lang="en-US" sz="1600" b="0" dirty="0" smtClean="0"/>
              <a:t>eradicate the </a:t>
            </a:r>
            <a:r>
              <a:rPr lang="en-US" sz="1600" b="0" dirty="0"/>
              <a:t>possibility of extinction of any given species.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3752602"/>
            <a:ext cx="2857500" cy="2762250"/>
          </a:xfrm>
          <a:prstGeom prst="rect">
            <a:avLst/>
          </a:prstGeom>
        </p:spPr>
      </p:pic>
    </p:spTree>
    <p:extLst>
      <p:ext uri="{BB962C8B-B14F-4D97-AF65-F5344CB8AC3E}">
        <p14:creationId xmlns:p14="http://schemas.microsoft.com/office/powerpoint/2010/main" val="3338916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a:xfrm>
            <a:off x="3491880" y="841375"/>
            <a:ext cx="5256584" cy="5611813"/>
          </a:xfrm>
        </p:spPr>
        <p:txBody>
          <a:bodyPr/>
          <a:lstStyle/>
          <a:p>
            <a:r>
              <a:rPr lang="en-US" sz="2000" dirty="0"/>
              <a:t>The purpose of fish and wildlife management is to encourage healthy fish and wildlife populations and their associated habitats while preventing lost populations and additional extinction of plants and animals. </a:t>
            </a:r>
            <a:endParaRPr lang="en-US" sz="2000" dirty="0" smtClean="0"/>
          </a:p>
          <a:p>
            <a:pPr lvl="1"/>
            <a:r>
              <a:rPr lang="en-US" sz="1600" b="0" dirty="0" smtClean="0"/>
              <a:t>To </a:t>
            </a:r>
            <a:r>
              <a:rPr lang="en-US" sz="1600" b="0" dirty="0"/>
              <a:t>accomplish this goal, a manager must first understand and address individual species habitat </a:t>
            </a:r>
            <a:r>
              <a:rPr lang="en-US" sz="1600" b="0" dirty="0" smtClean="0"/>
              <a:t>requirements. </a:t>
            </a:r>
          </a:p>
          <a:p>
            <a:pPr lvl="1"/>
            <a:r>
              <a:rPr lang="en-US" sz="1600" b="0" dirty="0" smtClean="0"/>
              <a:t>Healthy </a:t>
            </a:r>
            <a:r>
              <a:rPr lang="en-US" sz="1600" b="0" dirty="0"/>
              <a:t>populations are part of healthy communities and key to the success of one often relies on productive and viable habitats</a:t>
            </a:r>
            <a:r>
              <a:rPr lang="en-US" sz="1600" b="0" dirty="0" smtClean="0"/>
              <a:t>. </a:t>
            </a:r>
          </a:p>
          <a:p>
            <a:pPr lvl="1"/>
            <a:r>
              <a:rPr lang="en-US" sz="1600" b="0" dirty="0" smtClean="0"/>
              <a:t>A </a:t>
            </a:r>
            <a:r>
              <a:rPr lang="en-US" sz="1600" b="0" dirty="0"/>
              <a:t>second purpose is to have sustainable fish and wildlife populations that can provide for human appreciation, recreation, and harvest for millions of Americans. </a:t>
            </a:r>
            <a:endParaRPr lang="en-US" sz="1600" b="0" dirty="0" smtClean="0"/>
          </a:p>
          <a:p>
            <a:pPr lvl="1"/>
            <a:r>
              <a:rPr lang="en-US" sz="1600" b="0" dirty="0" smtClean="0"/>
              <a:t>The </a:t>
            </a:r>
            <a:r>
              <a:rPr lang="en-US" sz="1600" b="0" dirty="0"/>
              <a:t>economic benefit of the above interests represents billions of dollars annually and many thousands of jobs for those who engage or support these activities. </a:t>
            </a:r>
            <a:r>
              <a:rPr lang="en-US" sz="1600" b="0" dirty="0" smtClean="0"/>
              <a:t> </a:t>
            </a:r>
            <a:endParaRPr lang="en-US" sz="1600" b="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996"/>
          <a:stretch/>
        </p:blipFill>
        <p:spPr>
          <a:xfrm>
            <a:off x="251520" y="4416921"/>
            <a:ext cx="3374504" cy="19392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40184"/>
            <a:ext cx="3374504" cy="2454185"/>
          </a:xfrm>
          <a:prstGeom prst="rect">
            <a:avLst/>
          </a:prstGeom>
        </p:spPr>
      </p:pic>
    </p:spTree>
    <p:extLst>
      <p:ext uri="{BB962C8B-B14F-4D97-AF65-F5344CB8AC3E}">
        <p14:creationId xmlns:p14="http://schemas.microsoft.com/office/powerpoint/2010/main" val="1359118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2</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List and discuss at least three major problems that continue to threaten your state's fish and wildlife resources.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198" y="2492896"/>
            <a:ext cx="6064349" cy="2832408"/>
          </a:xfrm>
          <a:prstGeom prst="rect">
            <a:avLst/>
          </a:prstGeom>
        </p:spPr>
      </p:pic>
    </p:spTree>
    <p:extLst>
      <p:ext uri="{BB962C8B-B14F-4D97-AF65-F5344CB8AC3E}">
        <p14:creationId xmlns:p14="http://schemas.microsoft.com/office/powerpoint/2010/main" val="562545517"/>
      </p:ext>
    </p:extLst>
  </p:cSld>
  <p:clrMapOvr>
    <a:masterClrMapping/>
  </p:clrMapOvr>
</p:sld>
</file>

<file path=ppt/theme/theme1.xml><?xml version="1.0" encoding="utf-8"?>
<a:theme xmlns:a="http://schemas.openxmlformats.org/drawingml/2006/main" name="template">
  <a:themeElements>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FFC6A4"/>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E1C6A4"/>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532F3C"/>
        </a:lt2>
        <a:accent1>
          <a:srgbClr val="CDC09A"/>
        </a:accent1>
        <a:accent2>
          <a:srgbClr val="AC9F55"/>
        </a:accent2>
        <a:accent3>
          <a:srgbClr val="FFFFFF"/>
        </a:accent3>
        <a:accent4>
          <a:srgbClr val="404040"/>
        </a:accent4>
        <a:accent5>
          <a:srgbClr val="E3DCCA"/>
        </a:accent5>
        <a:accent6>
          <a:srgbClr val="9B904C"/>
        </a:accent6>
        <a:hlink>
          <a:srgbClr val="DBD3C7"/>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64300"/>
        </a:lt2>
        <a:accent1>
          <a:srgbClr val="AC927F"/>
        </a:accent1>
        <a:accent2>
          <a:srgbClr val="3AAE00"/>
        </a:accent2>
        <a:accent3>
          <a:srgbClr val="FFFFFF"/>
        </a:accent3>
        <a:accent4>
          <a:srgbClr val="404040"/>
        </a:accent4>
        <a:accent5>
          <a:srgbClr val="D2C7C0"/>
        </a:accent5>
        <a:accent6>
          <a:srgbClr val="349D00"/>
        </a:accent6>
        <a:hlink>
          <a:srgbClr val="D2B8A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033100"/>
        </a:lt2>
        <a:accent1>
          <a:srgbClr val="2F9400"/>
        </a:accent1>
        <a:accent2>
          <a:srgbClr val="6C838B"/>
        </a:accent2>
        <a:accent3>
          <a:srgbClr val="FFFFFF"/>
        </a:accent3>
        <a:accent4>
          <a:srgbClr val="404040"/>
        </a:accent4>
        <a:accent5>
          <a:srgbClr val="ADC8AA"/>
        </a:accent5>
        <a:accent6>
          <a:srgbClr val="61767D"/>
        </a:accent6>
        <a:hlink>
          <a:srgbClr val="996E68"/>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063B00"/>
        </a:lt2>
        <a:accent1>
          <a:srgbClr val="33A800"/>
        </a:accent1>
        <a:accent2>
          <a:srgbClr val="B26D33"/>
        </a:accent2>
        <a:accent3>
          <a:srgbClr val="FFFFFF"/>
        </a:accent3>
        <a:accent4>
          <a:srgbClr val="404040"/>
        </a:accent4>
        <a:accent5>
          <a:srgbClr val="ADD1AA"/>
        </a:accent5>
        <a:accent6>
          <a:srgbClr val="A1622D"/>
        </a:accent6>
        <a:hlink>
          <a:srgbClr val="CE793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DC888D"/>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546715"/>
        </a:lt2>
        <a:accent1>
          <a:srgbClr val="EF733A"/>
        </a:accent1>
        <a:accent2>
          <a:srgbClr val="C1D72E"/>
        </a:accent2>
        <a:accent3>
          <a:srgbClr val="FFFFFF"/>
        </a:accent3>
        <a:accent4>
          <a:srgbClr val="404040"/>
        </a:accent4>
        <a:accent5>
          <a:srgbClr val="F6BCAE"/>
        </a:accent5>
        <a:accent6>
          <a:srgbClr val="AFC329"/>
        </a:accent6>
        <a:hlink>
          <a:srgbClr val="F19545"/>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406910"/>
        </a:lt2>
        <a:accent1>
          <a:srgbClr val="D04611"/>
        </a:accent1>
        <a:accent2>
          <a:srgbClr val="77BB0F"/>
        </a:accent2>
        <a:accent3>
          <a:srgbClr val="FFFFFF"/>
        </a:accent3>
        <a:accent4>
          <a:srgbClr val="404040"/>
        </a:accent4>
        <a:accent5>
          <a:srgbClr val="E4B0AA"/>
        </a:accent5>
        <a:accent6>
          <a:srgbClr val="6BA90C"/>
        </a:accent6>
        <a:hlink>
          <a:srgbClr val="6CA2C7"/>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A5A5A5"/>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336600"/>
        </a:hlink>
        <a:folHlink>
          <a:srgbClr val="EAEAEA"/>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8CA824"/>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687</TotalTime>
  <Words>4369</Words>
  <Application>Microsoft Office PowerPoint</Application>
  <PresentationFormat>On-screen Show (4:3)</PresentationFormat>
  <Paragraphs>314</Paragraphs>
  <Slides>54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54</vt:i4>
      </vt:variant>
    </vt:vector>
  </HeadingPairs>
  <TitlesOfParts>
    <vt:vector size="57" baseType="lpstr">
      <vt:lpstr>Arial</vt:lpstr>
      <vt:lpstr>Tahoma</vt:lpstr>
      <vt:lpstr>template</vt:lpstr>
      <vt:lpstr>Fish and Wildlife Management  Merit Badge</vt:lpstr>
      <vt:lpstr>Fish and Wildlife Management  Merit Badge Requirements</vt:lpstr>
      <vt:lpstr>Fish and Wildlife Management  Merit Badge Requirements</vt:lpstr>
      <vt:lpstr>Fish and Wildlife Management  Merit Badge Requirements</vt:lpstr>
      <vt:lpstr>Fish and Wildlife Management  Merit Badge Requirements</vt:lpstr>
      <vt:lpstr>Requirement 1</vt:lpstr>
      <vt:lpstr>Meaning</vt:lpstr>
      <vt:lpstr>Purpose</vt:lpstr>
      <vt:lpstr>Requirement 2</vt:lpstr>
      <vt:lpstr>Threats to Fish and Wildlife</vt:lpstr>
      <vt:lpstr>Requirement 3</vt:lpstr>
      <vt:lpstr>What You Can Do</vt:lpstr>
      <vt:lpstr>What You Can Do</vt:lpstr>
      <vt:lpstr>Requirement 4</vt:lpstr>
      <vt:lpstr>Fish and Wildlife Management Practices</vt:lpstr>
      <vt:lpstr>Fish and Wildlife Management Practices</vt:lpstr>
      <vt:lpstr>Fish and Wildlife Management Practices</vt:lpstr>
      <vt:lpstr>Fish and Wildlife Management Practices</vt:lpstr>
      <vt:lpstr>Fish and Wildlife Management Practices</vt:lpstr>
      <vt:lpstr>Requirement 5</vt:lpstr>
      <vt:lpstr>Requirement 5a</vt:lpstr>
      <vt:lpstr>Requirement 5b</vt:lpstr>
      <vt:lpstr>Requirement 5c</vt:lpstr>
      <vt:lpstr>Requirement 5d</vt:lpstr>
      <vt:lpstr>Requirement 6</vt:lpstr>
      <vt:lpstr>Requirement 6a</vt:lpstr>
      <vt:lpstr>Requirement 6b</vt:lpstr>
      <vt:lpstr>Management Practices for Endangered Species</vt:lpstr>
      <vt:lpstr>Requirement 6c</vt:lpstr>
      <vt:lpstr>Requirement 7</vt:lpstr>
      <vt:lpstr>7a Determine the Age of Fish from Scales</vt:lpstr>
      <vt:lpstr>7b Conduct a Creel Census</vt:lpstr>
      <vt:lpstr>7c Examining the Stomach Contents of Fish</vt:lpstr>
      <vt:lpstr>7c Examining the Stomach Contents of Fish</vt:lpstr>
      <vt:lpstr>7d Make a Freshwater Aquarium</vt:lpstr>
      <vt:lpstr>How to Set Up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Requirement 8</vt:lpstr>
      <vt:lpstr>Careers in Fish and Wildlife Management</vt:lpstr>
      <vt:lpstr>PowerPoint Presentation</vt:lpstr>
      <vt:lpstr>Careers in Fish and Wildlife Management</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135</cp:revision>
  <dcterms:created xsi:type="dcterms:W3CDTF">2006-06-13T13:03:30Z</dcterms:created>
  <dcterms:modified xsi:type="dcterms:W3CDTF">2021-04-21T16:02:13Z</dcterms:modified>
</cp:coreProperties>
</file>